
<file path=[Content_Types].xml><?xml version="1.0" encoding="utf-8"?>
<Types xmlns="http://schemas.openxmlformats.org/package/2006/content-types">
  <Default Extension="jfif" ContentType="image/jpeg"/>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4.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47"/>
  </p:notesMasterIdLst>
  <p:handoutMasterIdLst>
    <p:handoutMasterId r:id="rId48"/>
  </p:handoutMasterIdLst>
  <p:sldIdLst>
    <p:sldId id="267" r:id="rId6"/>
    <p:sldId id="446" r:id="rId7"/>
    <p:sldId id="388" r:id="rId8"/>
    <p:sldId id="436" r:id="rId9"/>
    <p:sldId id="400" r:id="rId10"/>
    <p:sldId id="437" r:id="rId11"/>
    <p:sldId id="447" r:id="rId12"/>
    <p:sldId id="448" r:id="rId13"/>
    <p:sldId id="449" r:id="rId14"/>
    <p:sldId id="450" r:id="rId15"/>
    <p:sldId id="404" r:id="rId16"/>
    <p:sldId id="382" r:id="rId17"/>
    <p:sldId id="435" r:id="rId18"/>
    <p:sldId id="386" r:id="rId19"/>
    <p:sldId id="410" r:id="rId20"/>
    <p:sldId id="414" r:id="rId21"/>
    <p:sldId id="415" r:id="rId22"/>
    <p:sldId id="441" r:id="rId23"/>
    <p:sldId id="416" r:id="rId24"/>
    <p:sldId id="417" r:id="rId25"/>
    <p:sldId id="418" r:id="rId26"/>
    <p:sldId id="419" r:id="rId27"/>
    <p:sldId id="420" r:id="rId28"/>
    <p:sldId id="421" r:id="rId29"/>
    <p:sldId id="422" r:id="rId30"/>
    <p:sldId id="423" r:id="rId31"/>
    <p:sldId id="424" r:id="rId32"/>
    <p:sldId id="426" r:id="rId33"/>
    <p:sldId id="427" r:id="rId34"/>
    <p:sldId id="411" r:id="rId35"/>
    <p:sldId id="428" r:id="rId36"/>
    <p:sldId id="429" r:id="rId37"/>
    <p:sldId id="442" r:id="rId38"/>
    <p:sldId id="430" r:id="rId39"/>
    <p:sldId id="431" r:id="rId40"/>
    <p:sldId id="433" r:id="rId41"/>
    <p:sldId id="434" r:id="rId42"/>
    <p:sldId id="443" r:id="rId43"/>
    <p:sldId id="444" r:id="rId44"/>
    <p:sldId id="445" r:id="rId45"/>
    <p:sldId id="268" r:id="rId4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F5E5F78-1F94-46A7-E65A-EE82A393198D}" name="Blair, Randy" initials="RB" userId="S::C0005915@dot.ga.gov::42ae1883-3a9a-4f32-ab58-850b7e3fde09" providerId="AD"/>
  <p188:author id="{3F3CE3B0-386D-68FF-B1BA-06245F99ECBD}" name="Heidi Schneider" initials="HS" userId="S::heidi_schneider@gspnet.com::d04c962a-8450-4fd9-b1ff-442e3d3ea2e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5594"/>
    <a:srgbClr val="13784B"/>
    <a:srgbClr val="000000"/>
    <a:srgbClr val="BFE398"/>
    <a:srgbClr val="1C6F47"/>
    <a:srgbClr val="085694"/>
    <a:srgbClr val="6D6E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FFD728-4EB5-459F-8EA6-A78EA1F58200}" v="474" dt="2025-10-28T00:35:55.4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1883" autoAdjust="0"/>
  </p:normalViewPr>
  <p:slideViewPr>
    <p:cSldViewPr snapToGrid="0">
      <p:cViewPr varScale="1">
        <p:scale>
          <a:sx n="82" d="100"/>
          <a:sy n="82" d="100"/>
        </p:scale>
        <p:origin x="919" y="48"/>
      </p:cViewPr>
      <p:guideLst>
        <p:guide orient="horz" pos="2160"/>
        <p:guide pos="3840"/>
      </p:guideLst>
    </p:cSldViewPr>
  </p:slideViewPr>
  <p:notesTextViewPr>
    <p:cViewPr>
      <p:scale>
        <a:sx n="3" d="2"/>
        <a:sy n="3" d="2"/>
      </p:scale>
      <p:origin x="0" y="-16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notesMaster" Target="notesMasters/notes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undo custSel addSld delSld modSld sldOrd">
      <pc:chgData name="Heidi Schneider" userId="d04c962a-8450-4fd9-b1ff-442e3d3ea2e5" providerId="ADAL" clId="{79EDD41D-44E5-4D84-BEB9-F58F110BBF61}" dt="2025-10-28T00:39:10.460" v="1349" actId="1076"/>
      <pc:docMkLst>
        <pc:docMk/>
      </pc:docMkLst>
      <pc:sldChg chg="modSp mod modNotesTx">
        <pc:chgData name="Heidi Schneider" userId="d04c962a-8450-4fd9-b1ff-442e3d3ea2e5" providerId="ADAL" clId="{79EDD41D-44E5-4D84-BEB9-F58F110BBF61}" dt="2025-10-28T00:39:10.460" v="1349" actId="1076"/>
        <pc:sldMkLst>
          <pc:docMk/>
          <pc:sldMk cId="3929480027" sldId="267"/>
        </pc:sldMkLst>
        <pc:spChg chg="mod">
          <ac:chgData name="Heidi Schneider" userId="d04c962a-8450-4fd9-b1ff-442e3d3ea2e5" providerId="ADAL" clId="{79EDD41D-44E5-4D84-BEB9-F58F110BBF61}" dt="2025-10-28T00:39:10.460" v="1349" actId="1076"/>
          <ac:spMkLst>
            <pc:docMk/>
            <pc:sldMk cId="3929480027" sldId="267"/>
            <ac:spMk id="6" creationId="{E098F9CB-4129-6673-8FD7-97B2311EDE21}"/>
          </ac:spMkLst>
        </pc:spChg>
      </pc:sldChg>
      <pc:sldChg chg="del">
        <pc:chgData name="Heidi Schneider" userId="d04c962a-8450-4fd9-b1ff-442e3d3ea2e5" providerId="ADAL" clId="{79EDD41D-44E5-4D84-BEB9-F58F110BBF61}" dt="2025-10-28T00:11:37.584" v="0" actId="2696"/>
        <pc:sldMkLst>
          <pc:docMk/>
          <pc:sldMk cId="945364797" sldId="301"/>
        </pc:sldMkLst>
      </pc:sldChg>
      <pc:sldChg chg="del">
        <pc:chgData name="Heidi Schneider" userId="d04c962a-8450-4fd9-b1ff-442e3d3ea2e5" providerId="ADAL" clId="{79EDD41D-44E5-4D84-BEB9-F58F110BBF61}" dt="2025-10-28T00:15:20.475" v="152" actId="47"/>
        <pc:sldMkLst>
          <pc:docMk/>
          <pc:sldMk cId="3556358688" sldId="361"/>
        </pc:sldMkLst>
      </pc:sldChg>
      <pc:sldChg chg="del">
        <pc:chgData name="Heidi Schneider" userId="d04c962a-8450-4fd9-b1ff-442e3d3ea2e5" providerId="ADAL" clId="{79EDD41D-44E5-4D84-BEB9-F58F110BBF61}" dt="2025-10-28T00:15:20.475" v="152" actId="47"/>
        <pc:sldMkLst>
          <pc:docMk/>
          <pc:sldMk cId="462004141" sldId="365"/>
        </pc:sldMkLst>
      </pc:sldChg>
      <pc:sldChg chg="del">
        <pc:chgData name="Heidi Schneider" userId="d04c962a-8450-4fd9-b1ff-442e3d3ea2e5" providerId="ADAL" clId="{79EDD41D-44E5-4D84-BEB9-F58F110BBF61}" dt="2025-10-28T00:15:20.475" v="152" actId="47"/>
        <pc:sldMkLst>
          <pc:docMk/>
          <pc:sldMk cId="7774854" sldId="367"/>
        </pc:sldMkLst>
      </pc:sldChg>
      <pc:sldChg chg="del">
        <pc:chgData name="Heidi Schneider" userId="d04c962a-8450-4fd9-b1ff-442e3d3ea2e5" providerId="ADAL" clId="{79EDD41D-44E5-4D84-BEB9-F58F110BBF61}" dt="2025-10-28T00:15:20.475" v="152" actId="47"/>
        <pc:sldMkLst>
          <pc:docMk/>
          <pc:sldMk cId="324898374" sldId="369"/>
        </pc:sldMkLst>
      </pc:sldChg>
      <pc:sldChg chg="add del">
        <pc:chgData name="Heidi Schneider" userId="d04c962a-8450-4fd9-b1ff-442e3d3ea2e5" providerId="ADAL" clId="{79EDD41D-44E5-4D84-BEB9-F58F110BBF61}" dt="2025-10-28T00:15:49.459" v="155" actId="47"/>
        <pc:sldMkLst>
          <pc:docMk/>
          <pc:sldMk cId="2968989128" sldId="372"/>
        </pc:sldMkLst>
      </pc:sldChg>
      <pc:sldChg chg="add del">
        <pc:chgData name="Heidi Schneider" userId="d04c962a-8450-4fd9-b1ff-442e3d3ea2e5" providerId="ADAL" clId="{79EDD41D-44E5-4D84-BEB9-F58F110BBF61}" dt="2025-10-28T00:15:49.459" v="155" actId="47"/>
        <pc:sldMkLst>
          <pc:docMk/>
          <pc:sldMk cId="1959891919" sldId="373"/>
        </pc:sldMkLst>
      </pc:sldChg>
      <pc:sldChg chg="del">
        <pc:chgData name="Heidi Schneider" userId="d04c962a-8450-4fd9-b1ff-442e3d3ea2e5" providerId="ADAL" clId="{79EDD41D-44E5-4D84-BEB9-F58F110BBF61}" dt="2025-10-28T00:17:12.237" v="194" actId="47"/>
        <pc:sldMkLst>
          <pc:docMk/>
          <pc:sldMk cId="3636820543" sldId="374"/>
        </pc:sldMkLst>
      </pc:sldChg>
      <pc:sldChg chg="del">
        <pc:chgData name="Heidi Schneider" userId="d04c962a-8450-4fd9-b1ff-442e3d3ea2e5" providerId="ADAL" clId="{79EDD41D-44E5-4D84-BEB9-F58F110BBF61}" dt="2025-10-28T00:15:20.475" v="152" actId="47"/>
        <pc:sldMkLst>
          <pc:docMk/>
          <pc:sldMk cId="333665977" sldId="375"/>
        </pc:sldMkLst>
      </pc:sldChg>
      <pc:sldChg chg="del">
        <pc:chgData name="Heidi Schneider" userId="d04c962a-8450-4fd9-b1ff-442e3d3ea2e5" providerId="ADAL" clId="{79EDD41D-44E5-4D84-BEB9-F58F110BBF61}" dt="2025-10-28T00:17:12.237" v="194" actId="47"/>
        <pc:sldMkLst>
          <pc:docMk/>
          <pc:sldMk cId="335597652" sldId="377"/>
        </pc:sldMkLst>
      </pc:sldChg>
      <pc:sldChg chg="del">
        <pc:chgData name="Heidi Schneider" userId="d04c962a-8450-4fd9-b1ff-442e3d3ea2e5" providerId="ADAL" clId="{79EDD41D-44E5-4D84-BEB9-F58F110BBF61}" dt="2025-10-28T00:24:51.069" v="459" actId="2696"/>
        <pc:sldMkLst>
          <pc:docMk/>
          <pc:sldMk cId="2981967838" sldId="378"/>
        </pc:sldMkLst>
      </pc:sldChg>
      <pc:sldChg chg="del">
        <pc:chgData name="Heidi Schneider" userId="d04c962a-8450-4fd9-b1ff-442e3d3ea2e5" providerId="ADAL" clId="{79EDD41D-44E5-4D84-BEB9-F58F110BBF61}" dt="2025-10-28T00:27:48.551" v="622" actId="2696"/>
        <pc:sldMkLst>
          <pc:docMk/>
          <pc:sldMk cId="403992639" sldId="379"/>
        </pc:sldMkLst>
      </pc:sldChg>
      <pc:sldChg chg="del">
        <pc:chgData name="Heidi Schneider" userId="d04c962a-8450-4fd9-b1ff-442e3d3ea2e5" providerId="ADAL" clId="{79EDD41D-44E5-4D84-BEB9-F58F110BBF61}" dt="2025-10-28T00:25:00.066" v="461" actId="2696"/>
        <pc:sldMkLst>
          <pc:docMk/>
          <pc:sldMk cId="3151053876" sldId="380"/>
        </pc:sldMkLst>
      </pc:sldChg>
      <pc:sldChg chg="del">
        <pc:chgData name="Heidi Schneider" userId="d04c962a-8450-4fd9-b1ff-442e3d3ea2e5" providerId="ADAL" clId="{79EDD41D-44E5-4D84-BEB9-F58F110BBF61}" dt="2025-10-28T00:31:14.061" v="841" actId="2696"/>
        <pc:sldMkLst>
          <pc:docMk/>
          <pc:sldMk cId="2307278524" sldId="381"/>
        </pc:sldMkLst>
      </pc:sldChg>
      <pc:sldChg chg="del">
        <pc:chgData name="Heidi Schneider" userId="d04c962a-8450-4fd9-b1ff-442e3d3ea2e5" providerId="ADAL" clId="{79EDD41D-44E5-4D84-BEB9-F58F110BBF61}" dt="2025-10-28T00:36:09.334" v="1225" actId="47"/>
        <pc:sldMkLst>
          <pc:docMk/>
          <pc:sldMk cId="949032760" sldId="383"/>
        </pc:sldMkLst>
      </pc:sldChg>
      <pc:sldChg chg="del">
        <pc:chgData name="Heidi Schneider" userId="d04c962a-8450-4fd9-b1ff-442e3d3ea2e5" providerId="ADAL" clId="{79EDD41D-44E5-4D84-BEB9-F58F110BBF61}" dt="2025-10-28T00:36:09.334" v="1225" actId="47"/>
        <pc:sldMkLst>
          <pc:docMk/>
          <pc:sldMk cId="2239596926" sldId="385"/>
        </pc:sldMkLst>
      </pc:sldChg>
      <pc:sldChg chg="modSp add del mod">
        <pc:chgData name="Heidi Schneider" userId="d04c962a-8450-4fd9-b1ff-442e3d3ea2e5" providerId="ADAL" clId="{79EDD41D-44E5-4D84-BEB9-F58F110BBF61}" dt="2025-10-28T00:16:01.881" v="163" actId="20577"/>
        <pc:sldMkLst>
          <pc:docMk/>
          <pc:sldMk cId="3645247336" sldId="388"/>
        </pc:sldMkLst>
        <pc:spChg chg="mod">
          <ac:chgData name="Heidi Schneider" userId="d04c962a-8450-4fd9-b1ff-442e3d3ea2e5" providerId="ADAL" clId="{79EDD41D-44E5-4D84-BEB9-F58F110BBF61}" dt="2025-10-28T00:16:01.881" v="163" actId="20577"/>
          <ac:spMkLst>
            <pc:docMk/>
            <pc:sldMk cId="3645247336" sldId="388"/>
            <ac:spMk id="12" creationId="{B964ACEF-E74A-BDDF-D7E5-C91EF72F4BB5}"/>
          </ac:spMkLst>
        </pc:spChg>
      </pc:sldChg>
      <pc:sldChg chg="del">
        <pc:chgData name="Heidi Schneider" userId="d04c962a-8450-4fd9-b1ff-442e3d3ea2e5" providerId="ADAL" clId="{79EDD41D-44E5-4D84-BEB9-F58F110BBF61}" dt="2025-10-28T00:15:20.475" v="152" actId="47"/>
        <pc:sldMkLst>
          <pc:docMk/>
          <pc:sldMk cId="3463971376" sldId="389"/>
        </pc:sldMkLst>
      </pc:sldChg>
      <pc:sldChg chg="add del">
        <pc:chgData name="Heidi Schneider" userId="d04c962a-8450-4fd9-b1ff-442e3d3ea2e5" providerId="ADAL" clId="{79EDD41D-44E5-4D84-BEB9-F58F110BBF61}" dt="2025-10-28T00:15:49.459" v="155" actId="47"/>
        <pc:sldMkLst>
          <pc:docMk/>
          <pc:sldMk cId="812161929" sldId="390"/>
        </pc:sldMkLst>
      </pc:sldChg>
      <pc:sldChg chg="add del">
        <pc:chgData name="Heidi Schneider" userId="d04c962a-8450-4fd9-b1ff-442e3d3ea2e5" providerId="ADAL" clId="{79EDD41D-44E5-4D84-BEB9-F58F110BBF61}" dt="2025-10-28T00:15:49.459" v="155" actId="47"/>
        <pc:sldMkLst>
          <pc:docMk/>
          <pc:sldMk cId="1290364200" sldId="391"/>
        </pc:sldMkLst>
      </pc:sldChg>
      <pc:sldChg chg="add del">
        <pc:chgData name="Heidi Schneider" userId="d04c962a-8450-4fd9-b1ff-442e3d3ea2e5" providerId="ADAL" clId="{79EDD41D-44E5-4D84-BEB9-F58F110BBF61}" dt="2025-10-28T00:15:49.459" v="155" actId="47"/>
        <pc:sldMkLst>
          <pc:docMk/>
          <pc:sldMk cId="56020621" sldId="392"/>
        </pc:sldMkLst>
      </pc:sldChg>
      <pc:sldChg chg="del">
        <pc:chgData name="Heidi Schneider" userId="d04c962a-8450-4fd9-b1ff-442e3d3ea2e5" providerId="ADAL" clId="{79EDD41D-44E5-4D84-BEB9-F58F110BBF61}" dt="2025-10-28T00:17:00.447" v="193" actId="47"/>
        <pc:sldMkLst>
          <pc:docMk/>
          <pc:sldMk cId="2299165706" sldId="394"/>
        </pc:sldMkLst>
      </pc:sldChg>
      <pc:sldChg chg="del">
        <pc:chgData name="Heidi Schneider" userId="d04c962a-8450-4fd9-b1ff-442e3d3ea2e5" providerId="ADAL" clId="{79EDD41D-44E5-4D84-BEB9-F58F110BBF61}" dt="2025-10-28T00:17:00.447" v="193" actId="47"/>
        <pc:sldMkLst>
          <pc:docMk/>
          <pc:sldMk cId="2795987229" sldId="397"/>
        </pc:sldMkLst>
      </pc:sldChg>
      <pc:sldChg chg="modSp mod">
        <pc:chgData name="Heidi Schneider" userId="d04c962a-8450-4fd9-b1ff-442e3d3ea2e5" providerId="ADAL" clId="{79EDD41D-44E5-4D84-BEB9-F58F110BBF61}" dt="2025-10-28T00:16:36.684" v="183" actId="20577"/>
        <pc:sldMkLst>
          <pc:docMk/>
          <pc:sldMk cId="1135437340" sldId="400"/>
        </pc:sldMkLst>
        <pc:spChg chg="mod">
          <ac:chgData name="Heidi Schneider" userId="d04c962a-8450-4fd9-b1ff-442e3d3ea2e5" providerId="ADAL" clId="{79EDD41D-44E5-4D84-BEB9-F58F110BBF61}" dt="2025-10-28T00:16:36.684" v="183" actId="20577"/>
          <ac:spMkLst>
            <pc:docMk/>
            <pc:sldMk cId="1135437340" sldId="400"/>
            <ac:spMk id="10" creationId="{81ED8FE6-A648-0059-E918-F4EFF388EDEC}"/>
          </ac:spMkLst>
        </pc:spChg>
      </pc:sldChg>
      <pc:sldChg chg="del">
        <pc:chgData name="Heidi Schneider" userId="d04c962a-8450-4fd9-b1ff-442e3d3ea2e5" providerId="ADAL" clId="{79EDD41D-44E5-4D84-BEB9-F58F110BBF61}" dt="2025-10-28T00:24:54.928" v="460" actId="2696"/>
        <pc:sldMkLst>
          <pc:docMk/>
          <pc:sldMk cId="2928938628" sldId="402"/>
        </pc:sldMkLst>
      </pc:sldChg>
      <pc:sldChg chg="del">
        <pc:chgData name="Heidi Schneider" userId="d04c962a-8450-4fd9-b1ff-442e3d3ea2e5" providerId="ADAL" clId="{79EDD41D-44E5-4D84-BEB9-F58F110BBF61}" dt="2025-10-28T00:25:28.071" v="462" actId="2696"/>
        <pc:sldMkLst>
          <pc:docMk/>
          <pc:sldMk cId="1393756312" sldId="403"/>
        </pc:sldMkLst>
      </pc:sldChg>
      <pc:sldChg chg="del">
        <pc:chgData name="Heidi Schneider" userId="d04c962a-8450-4fd9-b1ff-442e3d3ea2e5" providerId="ADAL" clId="{79EDD41D-44E5-4D84-BEB9-F58F110BBF61}" dt="2025-10-28T00:36:09.334" v="1225" actId="47"/>
        <pc:sldMkLst>
          <pc:docMk/>
          <pc:sldMk cId="637986075" sldId="405"/>
        </pc:sldMkLst>
      </pc:sldChg>
      <pc:sldChg chg="del">
        <pc:chgData name="Heidi Schneider" userId="d04c962a-8450-4fd9-b1ff-442e3d3ea2e5" providerId="ADAL" clId="{79EDD41D-44E5-4D84-BEB9-F58F110BBF61}" dt="2025-10-28T00:36:09.334" v="1225" actId="47"/>
        <pc:sldMkLst>
          <pc:docMk/>
          <pc:sldMk cId="3350517872" sldId="406"/>
        </pc:sldMkLst>
      </pc:sldChg>
      <pc:sldChg chg="del">
        <pc:chgData name="Heidi Schneider" userId="d04c962a-8450-4fd9-b1ff-442e3d3ea2e5" providerId="ADAL" clId="{79EDD41D-44E5-4D84-BEB9-F58F110BBF61}" dt="2025-10-28T00:36:09.334" v="1225" actId="47"/>
        <pc:sldMkLst>
          <pc:docMk/>
          <pc:sldMk cId="3251739029" sldId="408"/>
        </pc:sldMkLst>
      </pc:sldChg>
      <pc:sldChg chg="del">
        <pc:chgData name="Heidi Schneider" userId="d04c962a-8450-4fd9-b1ff-442e3d3ea2e5" providerId="ADAL" clId="{79EDD41D-44E5-4D84-BEB9-F58F110BBF61}" dt="2025-10-28T00:36:09.334" v="1225" actId="47"/>
        <pc:sldMkLst>
          <pc:docMk/>
          <pc:sldMk cId="2166278786" sldId="409"/>
        </pc:sldMkLst>
      </pc:sldChg>
      <pc:sldChg chg="modSp add del mod">
        <pc:chgData name="Heidi Schneider" userId="d04c962a-8450-4fd9-b1ff-442e3d3ea2e5" providerId="ADAL" clId="{79EDD41D-44E5-4D84-BEB9-F58F110BBF61}" dt="2025-10-28T00:16:21.879" v="172" actId="20577"/>
        <pc:sldMkLst>
          <pc:docMk/>
          <pc:sldMk cId="3215831151" sldId="436"/>
        </pc:sldMkLst>
        <pc:spChg chg="mod">
          <ac:chgData name="Heidi Schneider" userId="d04c962a-8450-4fd9-b1ff-442e3d3ea2e5" providerId="ADAL" clId="{79EDD41D-44E5-4D84-BEB9-F58F110BBF61}" dt="2025-10-28T00:16:21.879" v="172" actId="20577"/>
          <ac:spMkLst>
            <pc:docMk/>
            <pc:sldMk cId="3215831151" sldId="436"/>
            <ac:spMk id="12" creationId="{16F6DDE2-3220-AD9A-4770-AA1041535CCA}"/>
          </ac:spMkLst>
        </pc:spChg>
      </pc:sldChg>
      <pc:sldChg chg="modSp mod">
        <pc:chgData name="Heidi Schneider" userId="d04c962a-8450-4fd9-b1ff-442e3d3ea2e5" providerId="ADAL" clId="{79EDD41D-44E5-4D84-BEB9-F58F110BBF61}" dt="2025-10-28T00:16:45.964" v="192" actId="20577"/>
        <pc:sldMkLst>
          <pc:docMk/>
          <pc:sldMk cId="4250442001" sldId="437"/>
        </pc:sldMkLst>
        <pc:spChg chg="mod">
          <ac:chgData name="Heidi Schneider" userId="d04c962a-8450-4fd9-b1ff-442e3d3ea2e5" providerId="ADAL" clId="{79EDD41D-44E5-4D84-BEB9-F58F110BBF61}" dt="2025-10-28T00:16:45.964" v="192" actId="20577"/>
          <ac:spMkLst>
            <pc:docMk/>
            <pc:sldMk cId="4250442001" sldId="437"/>
            <ac:spMk id="10" creationId="{7273CD21-6D37-EA4D-047A-0321F9C0B21B}"/>
          </ac:spMkLst>
        </pc:spChg>
      </pc:sldChg>
      <pc:sldChg chg="del">
        <pc:chgData name="Heidi Schneider" userId="d04c962a-8450-4fd9-b1ff-442e3d3ea2e5" providerId="ADAL" clId="{79EDD41D-44E5-4D84-BEB9-F58F110BBF61}" dt="2025-10-28T00:17:00.447" v="193" actId="47"/>
        <pc:sldMkLst>
          <pc:docMk/>
          <pc:sldMk cId="1310208654" sldId="438"/>
        </pc:sldMkLst>
      </pc:sldChg>
      <pc:sldChg chg="del">
        <pc:chgData name="Heidi Schneider" userId="d04c962a-8450-4fd9-b1ff-442e3d3ea2e5" providerId="ADAL" clId="{79EDD41D-44E5-4D84-BEB9-F58F110BBF61}" dt="2025-10-28T00:17:00.447" v="193" actId="47"/>
        <pc:sldMkLst>
          <pc:docMk/>
          <pc:sldMk cId="398569265" sldId="439"/>
        </pc:sldMkLst>
      </pc:sldChg>
      <pc:sldChg chg="del">
        <pc:chgData name="Heidi Schneider" userId="d04c962a-8450-4fd9-b1ff-442e3d3ea2e5" providerId="ADAL" clId="{79EDD41D-44E5-4D84-BEB9-F58F110BBF61}" dt="2025-10-28T00:36:09.334" v="1225" actId="47"/>
        <pc:sldMkLst>
          <pc:docMk/>
          <pc:sldMk cId="1289921928" sldId="440"/>
        </pc:sldMkLst>
      </pc:sldChg>
      <pc:sldChg chg="delSp modSp mod delAnim modNotesTx">
        <pc:chgData name="Heidi Schneider" userId="d04c962a-8450-4fd9-b1ff-442e3d3ea2e5" providerId="ADAL" clId="{79EDD41D-44E5-4D84-BEB9-F58F110BBF61}" dt="2025-10-28T00:13:13.559" v="151" actId="20577"/>
        <pc:sldMkLst>
          <pc:docMk/>
          <pc:sldMk cId="140301865" sldId="446"/>
        </pc:sldMkLst>
        <pc:grpChg chg="del">
          <ac:chgData name="Heidi Schneider" userId="d04c962a-8450-4fd9-b1ff-442e3d3ea2e5" providerId="ADAL" clId="{79EDD41D-44E5-4D84-BEB9-F58F110BBF61}" dt="2025-10-28T00:11:43.029" v="3" actId="478"/>
          <ac:grpSpMkLst>
            <pc:docMk/>
            <pc:sldMk cId="140301865" sldId="446"/>
            <ac:grpSpMk id="26" creationId="{330F1679-7D61-2928-4FD7-E88171295CDF}"/>
          </ac:grpSpMkLst>
        </pc:grpChg>
        <pc:grpChg chg="del">
          <ac:chgData name="Heidi Schneider" userId="d04c962a-8450-4fd9-b1ff-442e3d3ea2e5" providerId="ADAL" clId="{79EDD41D-44E5-4D84-BEB9-F58F110BBF61}" dt="2025-10-28T00:11:41.966" v="2" actId="478"/>
          <ac:grpSpMkLst>
            <pc:docMk/>
            <pc:sldMk cId="140301865" sldId="446"/>
            <ac:grpSpMk id="27" creationId="{DE91E52C-EB27-4C33-2CFE-87AFBA443EA9}"/>
          </ac:grpSpMkLst>
        </pc:grpChg>
        <pc:grpChg chg="mod">
          <ac:chgData name="Heidi Schneider" userId="d04c962a-8450-4fd9-b1ff-442e3d3ea2e5" providerId="ADAL" clId="{79EDD41D-44E5-4D84-BEB9-F58F110BBF61}" dt="2025-10-28T00:11:47.139" v="4" actId="1076"/>
          <ac:grpSpMkLst>
            <pc:docMk/>
            <pc:sldMk cId="140301865" sldId="446"/>
            <ac:grpSpMk id="28" creationId="{47EB8212-1AD9-ACF1-65CA-E235EDD81323}"/>
          </ac:grpSpMkLst>
        </pc:grpChg>
        <pc:grpChg chg="del">
          <ac:chgData name="Heidi Schneider" userId="d04c962a-8450-4fd9-b1ff-442e3d3ea2e5" providerId="ADAL" clId="{79EDD41D-44E5-4D84-BEB9-F58F110BBF61}" dt="2025-10-28T00:11:40.940" v="1" actId="478"/>
          <ac:grpSpMkLst>
            <pc:docMk/>
            <pc:sldMk cId="140301865" sldId="446"/>
            <ac:grpSpMk id="29" creationId="{93982B0F-7D12-E6B2-B810-F8DE189F463F}"/>
          </ac:grpSpMkLst>
        </pc:grpChg>
      </pc:sldChg>
      <pc:sldChg chg="addSp modSp add mod ord modAnim modNotesTx">
        <pc:chgData name="Heidi Schneider" userId="d04c962a-8450-4fd9-b1ff-442e3d3ea2e5" providerId="ADAL" clId="{79EDD41D-44E5-4D84-BEB9-F58F110BBF61}" dt="2025-10-28T00:24:27.897" v="458"/>
        <pc:sldMkLst>
          <pc:docMk/>
          <pc:sldMk cId="2227821795" sldId="447"/>
        </pc:sldMkLst>
        <pc:spChg chg="add mod">
          <ac:chgData name="Heidi Schneider" userId="d04c962a-8450-4fd9-b1ff-442e3d3ea2e5" providerId="ADAL" clId="{79EDD41D-44E5-4D84-BEB9-F58F110BBF61}" dt="2025-10-28T00:20:31.184" v="326" actId="113"/>
          <ac:spMkLst>
            <pc:docMk/>
            <pc:sldMk cId="2227821795" sldId="447"/>
            <ac:spMk id="2" creationId="{BB73C9A2-0756-248E-B5D8-431BC5A77135}"/>
          </ac:spMkLst>
        </pc:spChg>
        <pc:spChg chg="add mod">
          <ac:chgData name="Heidi Schneider" userId="d04c962a-8450-4fd9-b1ff-442e3d3ea2e5" providerId="ADAL" clId="{79EDD41D-44E5-4D84-BEB9-F58F110BBF61}" dt="2025-10-28T00:20:16.435" v="322" actId="14100"/>
          <ac:spMkLst>
            <pc:docMk/>
            <pc:sldMk cId="2227821795" sldId="447"/>
            <ac:spMk id="3" creationId="{CAE7A0C3-94DE-938F-23C7-8E39D55E2645}"/>
          </ac:spMkLst>
        </pc:spChg>
        <pc:spChg chg="add mod">
          <ac:chgData name="Heidi Schneider" userId="d04c962a-8450-4fd9-b1ff-442e3d3ea2e5" providerId="ADAL" clId="{79EDD41D-44E5-4D84-BEB9-F58F110BBF61}" dt="2025-10-28T00:23:29.985" v="451" actId="207"/>
          <ac:spMkLst>
            <pc:docMk/>
            <pc:sldMk cId="2227821795" sldId="447"/>
            <ac:spMk id="6" creationId="{8D5C08FD-E01C-F1C6-4251-4A3C180C4213}"/>
          </ac:spMkLst>
        </pc:spChg>
        <pc:spChg chg="mod">
          <ac:chgData name="Heidi Schneider" userId="d04c962a-8450-4fd9-b1ff-442e3d3ea2e5" providerId="ADAL" clId="{79EDD41D-44E5-4D84-BEB9-F58F110BBF61}" dt="2025-10-28T00:20:01.166" v="318" actId="1076"/>
          <ac:spMkLst>
            <pc:docMk/>
            <pc:sldMk cId="2227821795" sldId="447"/>
            <ac:spMk id="22" creationId="{E8CD95E1-7EB1-6FFB-D042-B93248D7464F}"/>
          </ac:spMkLst>
        </pc:spChg>
        <pc:spChg chg="mod">
          <ac:chgData name="Heidi Schneider" userId="d04c962a-8450-4fd9-b1ff-442e3d3ea2e5" providerId="ADAL" clId="{79EDD41D-44E5-4D84-BEB9-F58F110BBF61}" dt="2025-10-28T00:20:23.279" v="323" actId="1076"/>
          <ac:spMkLst>
            <pc:docMk/>
            <pc:sldMk cId="2227821795" sldId="447"/>
            <ac:spMk id="23" creationId="{780E093B-830B-166E-D91E-92EBCDB010DC}"/>
          </ac:spMkLst>
        </pc:spChg>
        <pc:cxnChg chg="add mod">
          <ac:chgData name="Heidi Schneider" userId="d04c962a-8450-4fd9-b1ff-442e3d3ea2e5" providerId="ADAL" clId="{79EDD41D-44E5-4D84-BEB9-F58F110BBF61}" dt="2025-10-28T00:22:59.351" v="436" actId="692"/>
          <ac:cxnSpMkLst>
            <pc:docMk/>
            <pc:sldMk cId="2227821795" sldId="447"/>
            <ac:cxnSpMk id="5" creationId="{97693D87-152A-67B9-E53E-461BD8B3D907}"/>
          </ac:cxnSpMkLst>
        </pc:cxnChg>
      </pc:sldChg>
      <pc:sldChg chg="delSp modSp add mod delAnim modAnim modNotesTx">
        <pc:chgData name="Heidi Schneider" userId="d04c962a-8450-4fd9-b1ff-442e3d3ea2e5" providerId="ADAL" clId="{79EDD41D-44E5-4D84-BEB9-F58F110BBF61}" dt="2025-10-28T00:27:27.642" v="621" actId="20577"/>
        <pc:sldMkLst>
          <pc:docMk/>
          <pc:sldMk cId="2863573411" sldId="448"/>
        </pc:sldMkLst>
        <pc:spChg chg="del">
          <ac:chgData name="Heidi Schneider" userId="d04c962a-8450-4fd9-b1ff-442e3d3ea2e5" providerId="ADAL" clId="{79EDD41D-44E5-4D84-BEB9-F58F110BBF61}" dt="2025-10-28T00:25:58.197" v="464" actId="478"/>
          <ac:spMkLst>
            <pc:docMk/>
            <pc:sldMk cId="2863573411" sldId="448"/>
            <ac:spMk id="6" creationId="{73BE83B7-514E-DE2E-BD2F-7EAB214957B4}"/>
          </ac:spMkLst>
        </pc:spChg>
        <pc:spChg chg="mod">
          <ac:chgData name="Heidi Schneider" userId="d04c962a-8450-4fd9-b1ff-442e3d3ea2e5" providerId="ADAL" clId="{79EDD41D-44E5-4D84-BEB9-F58F110BBF61}" dt="2025-10-28T00:26:46.301" v="601" actId="20577"/>
          <ac:spMkLst>
            <pc:docMk/>
            <pc:sldMk cId="2863573411" sldId="448"/>
            <ac:spMk id="22" creationId="{2DC127BC-824C-E045-9F4E-42052258E8A9}"/>
          </ac:spMkLst>
        </pc:spChg>
        <pc:cxnChg chg="del">
          <ac:chgData name="Heidi Schneider" userId="d04c962a-8450-4fd9-b1ff-442e3d3ea2e5" providerId="ADAL" clId="{79EDD41D-44E5-4D84-BEB9-F58F110BBF61}" dt="2025-10-28T00:25:59.353" v="465" actId="478"/>
          <ac:cxnSpMkLst>
            <pc:docMk/>
            <pc:sldMk cId="2863573411" sldId="448"/>
            <ac:cxnSpMk id="5" creationId="{9DB93ACD-7638-7301-CE6C-F9F1027553D8}"/>
          </ac:cxnSpMkLst>
        </pc:cxnChg>
      </pc:sldChg>
      <pc:sldChg chg="addSp delSp modSp add mod delAnim modAnim modNotesTx">
        <pc:chgData name="Heidi Schneider" userId="d04c962a-8450-4fd9-b1ff-442e3d3ea2e5" providerId="ADAL" clId="{79EDD41D-44E5-4D84-BEB9-F58F110BBF61}" dt="2025-10-28T00:30:59.449" v="840"/>
        <pc:sldMkLst>
          <pc:docMk/>
          <pc:sldMk cId="1224710476" sldId="449"/>
        </pc:sldMkLst>
        <pc:spChg chg="del">
          <ac:chgData name="Heidi Schneider" userId="d04c962a-8450-4fd9-b1ff-442e3d3ea2e5" providerId="ADAL" clId="{79EDD41D-44E5-4D84-BEB9-F58F110BBF61}" dt="2025-10-28T00:29:32.359" v="768" actId="478"/>
          <ac:spMkLst>
            <pc:docMk/>
            <pc:sldMk cId="1224710476" sldId="449"/>
            <ac:spMk id="2" creationId="{4A154FFB-01AF-2F01-DCA4-E67B3C183DBF}"/>
          </ac:spMkLst>
        </pc:spChg>
        <pc:spChg chg="del">
          <ac:chgData name="Heidi Schneider" userId="d04c962a-8450-4fd9-b1ff-442e3d3ea2e5" providerId="ADAL" clId="{79EDD41D-44E5-4D84-BEB9-F58F110BBF61}" dt="2025-10-28T00:29:37.052" v="769" actId="478"/>
          <ac:spMkLst>
            <pc:docMk/>
            <pc:sldMk cId="1224710476" sldId="449"/>
            <ac:spMk id="3" creationId="{7DAA360B-C679-8D2A-039C-124234D32A9B}"/>
          </ac:spMkLst>
        </pc:spChg>
        <pc:spChg chg="add mod">
          <ac:chgData name="Heidi Schneider" userId="d04c962a-8450-4fd9-b1ff-442e3d3ea2e5" providerId="ADAL" clId="{79EDD41D-44E5-4D84-BEB9-F58F110BBF61}" dt="2025-10-28T00:30:47.326" v="837" actId="1076"/>
          <ac:spMkLst>
            <pc:docMk/>
            <pc:sldMk cId="1224710476" sldId="449"/>
            <ac:spMk id="4" creationId="{24C97260-679C-D93B-2646-1C1C213E589D}"/>
          </ac:spMkLst>
        </pc:spChg>
        <pc:spChg chg="mod">
          <ac:chgData name="Heidi Schneider" userId="d04c962a-8450-4fd9-b1ff-442e3d3ea2e5" providerId="ADAL" clId="{79EDD41D-44E5-4D84-BEB9-F58F110BBF61}" dt="2025-10-28T00:29:58.438" v="773" actId="1076"/>
          <ac:spMkLst>
            <pc:docMk/>
            <pc:sldMk cId="1224710476" sldId="449"/>
            <ac:spMk id="22" creationId="{70D8114A-73D5-CCC0-78BB-6E9BD0A77C7E}"/>
          </ac:spMkLst>
        </pc:spChg>
        <pc:spChg chg="del">
          <ac:chgData name="Heidi Schneider" userId="d04c962a-8450-4fd9-b1ff-442e3d3ea2e5" providerId="ADAL" clId="{79EDD41D-44E5-4D84-BEB9-F58F110BBF61}" dt="2025-10-28T00:29:40.546" v="770" actId="478"/>
          <ac:spMkLst>
            <pc:docMk/>
            <pc:sldMk cId="1224710476" sldId="449"/>
            <ac:spMk id="23" creationId="{073A7299-F672-4778-DCCC-A4B03A1AEAB4}"/>
          </ac:spMkLst>
        </pc:spChg>
      </pc:sldChg>
      <pc:sldChg chg="modSp add mod modAnim modNotesTx">
        <pc:chgData name="Heidi Schneider" userId="d04c962a-8450-4fd9-b1ff-442e3d3ea2e5" providerId="ADAL" clId="{79EDD41D-44E5-4D84-BEB9-F58F110BBF61}" dt="2025-10-28T00:35:59.005" v="1224" actId="20577"/>
        <pc:sldMkLst>
          <pc:docMk/>
          <pc:sldMk cId="1903654648" sldId="450"/>
        </pc:sldMkLst>
        <pc:spChg chg="mod">
          <ac:chgData name="Heidi Schneider" userId="d04c962a-8450-4fd9-b1ff-442e3d3ea2e5" providerId="ADAL" clId="{79EDD41D-44E5-4D84-BEB9-F58F110BBF61}" dt="2025-10-28T00:35:33.851" v="1220" actId="20577"/>
          <ac:spMkLst>
            <pc:docMk/>
            <pc:sldMk cId="1903654648" sldId="450"/>
            <ac:spMk id="4" creationId="{D63C055F-E651-B68B-0433-794EC247AF5A}"/>
          </ac:spMkLst>
        </pc:spChg>
        <pc:spChg chg="mod">
          <ac:chgData name="Heidi Schneider" userId="d04c962a-8450-4fd9-b1ff-442e3d3ea2e5" providerId="ADAL" clId="{79EDD41D-44E5-4D84-BEB9-F58F110BBF61}" dt="2025-10-28T00:35:27.304" v="1216" actId="1076"/>
          <ac:spMkLst>
            <pc:docMk/>
            <pc:sldMk cId="1903654648" sldId="450"/>
            <ac:spMk id="22" creationId="{442C62F0-299A-F776-BCF7-F6EB96DA223B}"/>
          </ac:spMkLst>
        </pc:spChg>
      </pc:sldChg>
      <pc:sldMasterChg chg="delSldLayout">
        <pc:chgData name="Heidi Schneider" userId="d04c962a-8450-4fd9-b1ff-442e3d3ea2e5" providerId="ADAL" clId="{79EDD41D-44E5-4D84-BEB9-F58F110BBF61}" dt="2025-10-28T00:36:09.334" v="1225" actId="47"/>
        <pc:sldMasterMkLst>
          <pc:docMk/>
          <pc:sldMasterMk cId="2503211839" sldId="2147483660"/>
        </pc:sldMasterMkLst>
        <pc:sldLayoutChg chg="del">
          <pc:chgData name="Heidi Schneider" userId="d04c962a-8450-4fd9-b1ff-442e3d3ea2e5" providerId="ADAL" clId="{79EDD41D-44E5-4D84-BEB9-F58F110BBF61}" dt="2025-10-28T00:36:09.334" v="1225" actId="47"/>
          <pc:sldLayoutMkLst>
            <pc:docMk/>
            <pc:sldMasterMk cId="2503211839" sldId="2147483660"/>
            <pc:sldLayoutMk cId="704351209" sldId="214748368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10/27/2025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0AA241C4-7ACF-4304-BD6A-DFA3476C662A}" type="datetimeFigureOut">
              <a:rPr lang="en-US" smtClean="0"/>
              <a:t>10/27/2025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2FA367A0-DFDB-4A6B-A07B-EEF116395D86}" type="slidenum">
              <a:rPr lang="en-US" smtClean="0"/>
              <a:t>‹#›</a:t>
            </a:fld>
            <a:endParaRPr lang="en-US"/>
          </a:p>
        </p:txBody>
      </p:sp>
    </p:spTree>
    <p:extLst>
      <p:ext uri="{BB962C8B-B14F-4D97-AF65-F5344CB8AC3E}">
        <p14:creationId xmlns:p14="http://schemas.microsoft.com/office/powerpoint/2010/main" val="15263853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Part 2 of a 2-part series. This training will focus on the basics of filling out the agreements that are used with local governments.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Training Time: 1 hour</a:t>
            </a:r>
          </a:p>
        </p:txBody>
      </p:sp>
      <p:sp>
        <p:nvSpPr>
          <p:cNvPr id="4" name="Slide Number Placeholder 3"/>
          <p:cNvSpPr>
            <a:spLocks noGrp="1"/>
          </p:cNvSpPr>
          <p:nvPr>
            <p:ph type="sldNum" sz="quarter" idx="5"/>
          </p:nvPr>
        </p:nvSpPr>
        <p:spPr/>
        <p:txBody>
          <a:bodyPr/>
          <a:lstStyle/>
          <a:p>
            <a:fld id="{2FA367A0-DFDB-4A6B-A07B-EEF116395D86}" type="slidenum">
              <a:rPr lang="en-US" smtClean="0"/>
              <a:t>1</a:t>
            </a:fld>
            <a:endParaRPr lang="en-US"/>
          </a:p>
        </p:txBody>
      </p:sp>
    </p:spTree>
    <p:extLst>
      <p:ext uri="{BB962C8B-B14F-4D97-AF65-F5344CB8AC3E}">
        <p14:creationId xmlns:p14="http://schemas.microsoft.com/office/powerpoint/2010/main" val="417030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93AF32-A3D4-936D-E7DE-1170FC4FE1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13C912-67C2-F8B9-CC54-E17B4741F0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3FE847-27FD-789E-7DAF-7D17FFD5D1E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click for answer – D)</a:t>
            </a:r>
            <a:endParaRPr lang="en-US" dirty="0"/>
          </a:p>
          <a:p>
            <a:endParaRPr lang="en-US" dirty="0"/>
          </a:p>
        </p:txBody>
      </p:sp>
      <p:sp>
        <p:nvSpPr>
          <p:cNvPr id="4" name="Slide Number Placeholder 3">
            <a:extLst>
              <a:ext uri="{FF2B5EF4-FFF2-40B4-BE49-F238E27FC236}">
                <a16:creationId xmlns:a16="http://schemas.microsoft.com/office/drawing/2014/main" id="{2EEECC2C-3EEA-EBE5-24D1-643F5D707731}"/>
              </a:ext>
            </a:extLst>
          </p:cNvPr>
          <p:cNvSpPr>
            <a:spLocks noGrp="1"/>
          </p:cNvSpPr>
          <p:nvPr>
            <p:ph type="sldNum" sz="quarter" idx="5"/>
          </p:nvPr>
        </p:nvSpPr>
        <p:spPr/>
        <p:txBody>
          <a:bodyPr/>
          <a:lstStyle/>
          <a:p>
            <a:fld id="{E1F2C632-E035-4FBF-8D3F-129570134C5A}" type="slidenum">
              <a:rPr lang="en-US" smtClean="0"/>
              <a:t>10</a:t>
            </a:fld>
            <a:endParaRPr lang="en-US"/>
          </a:p>
        </p:txBody>
      </p:sp>
    </p:spTree>
    <p:extLst>
      <p:ext uri="{BB962C8B-B14F-4D97-AF65-F5344CB8AC3E}">
        <p14:creationId xmlns:p14="http://schemas.microsoft.com/office/powerpoint/2010/main" val="887788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C7EA4-CCC1-7203-E093-D7CB677E5C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2A866A-CC57-A7A9-8B49-2355F4412A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3A87FB-32A2-2054-2117-80C57A4B57A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solidFill>
                  <a:srgbClr val="000000"/>
                </a:solidFill>
              </a:rPr>
              <a:t>A specific activity that </a:t>
            </a:r>
            <a:r>
              <a:rPr lang="en-US" sz="1200" b="1" dirty="0">
                <a:solidFill>
                  <a:srgbClr val="000000"/>
                </a:solidFill>
              </a:rPr>
              <a:t>occurs during a specific phase (ROW, UTL, CST)</a:t>
            </a:r>
            <a:r>
              <a:rPr lang="en-US" sz="1200" dirty="0">
                <a:solidFill>
                  <a:srgbClr val="000000"/>
                </a:solidFill>
              </a:rPr>
              <a:t> of the project. </a:t>
            </a:r>
          </a:p>
          <a:p>
            <a:endParaRPr lang="en-US" dirty="0"/>
          </a:p>
          <a:p>
            <a:endParaRPr lang="en-US" sz="1200" dirty="0"/>
          </a:p>
          <a:p>
            <a:r>
              <a:rPr lang="en-US" sz="1200" dirty="0"/>
              <a:t>(click 2) A Specific Activity Agreement (SAA) is required when a project has a specific </a:t>
            </a:r>
            <a:r>
              <a:rPr lang="en-US" sz="1200" b="1" dirty="0">
                <a:solidFill>
                  <a:schemeClr val="accent6">
                    <a:lumMod val="50000"/>
                  </a:schemeClr>
                </a:solidFill>
              </a:rPr>
              <a:t>activity that must be maintained </a:t>
            </a:r>
            <a:r>
              <a:rPr lang="en-US" sz="1200" b="1" u="sng" dirty="0">
                <a:solidFill>
                  <a:schemeClr val="accent6">
                    <a:lumMod val="50000"/>
                  </a:schemeClr>
                </a:solidFill>
              </a:rPr>
              <a:t>after</a:t>
            </a:r>
            <a:r>
              <a:rPr lang="en-US" sz="1200" b="1" dirty="0">
                <a:solidFill>
                  <a:schemeClr val="accent6">
                    <a:lumMod val="50000"/>
                  </a:schemeClr>
                </a:solidFill>
              </a:rPr>
              <a:t> construction </a:t>
            </a:r>
            <a:r>
              <a:rPr lang="en-US" sz="1200" dirty="0"/>
              <a:t>has been finalized. In the next few slides, we will discuss some examples of SAAs.</a:t>
            </a:r>
          </a:p>
        </p:txBody>
      </p:sp>
      <p:sp>
        <p:nvSpPr>
          <p:cNvPr id="4" name="Slide Number Placeholder 3">
            <a:extLst>
              <a:ext uri="{FF2B5EF4-FFF2-40B4-BE49-F238E27FC236}">
                <a16:creationId xmlns:a16="http://schemas.microsoft.com/office/drawing/2014/main" id="{7B275611-93FD-813F-35AC-DFFD55B4E617}"/>
              </a:ext>
            </a:extLst>
          </p:cNvPr>
          <p:cNvSpPr>
            <a:spLocks noGrp="1"/>
          </p:cNvSpPr>
          <p:nvPr>
            <p:ph type="sldNum" sz="quarter" idx="5"/>
          </p:nvPr>
        </p:nvSpPr>
        <p:spPr/>
        <p:txBody>
          <a:bodyPr/>
          <a:lstStyle/>
          <a:p>
            <a:fld id="{E1F2C632-E035-4FBF-8D3F-129570134C5A}" type="slidenum">
              <a:rPr lang="en-US" smtClean="0"/>
              <a:t>11</a:t>
            </a:fld>
            <a:endParaRPr lang="en-US"/>
          </a:p>
        </p:txBody>
      </p:sp>
    </p:spTree>
    <p:extLst>
      <p:ext uri="{BB962C8B-B14F-4D97-AF65-F5344CB8AC3E}">
        <p14:creationId xmlns:p14="http://schemas.microsoft.com/office/powerpoint/2010/main" val="2308343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 Mowing &amp; Maintenance Agreements (M&amp;MA) is an example of a SAA. M&amp;MA are needed for a specific activity that must be maintained after construction is completed. M&amp;MA outlines the commitment and responsibility of the LPA to mow and maintain the vegetation within the ROW of the roadway.  In addition to the mowing, there may be other commitments to maintain specific items such as landscaping plants, special signs, etc. M&amp;MA is always required for a roundabout. </a:t>
            </a:r>
          </a:p>
          <a:p>
            <a:endParaRPr lang="en-US" dirty="0"/>
          </a:p>
          <a:p>
            <a:r>
              <a:rPr lang="en-US" dirty="0"/>
              <a:t>(click 2) All roundabouts require a M&amp;MA. </a:t>
            </a:r>
          </a:p>
        </p:txBody>
      </p:sp>
      <p:sp>
        <p:nvSpPr>
          <p:cNvPr id="4" name="Slide Number Placeholder 3"/>
          <p:cNvSpPr>
            <a:spLocks noGrp="1"/>
          </p:cNvSpPr>
          <p:nvPr>
            <p:ph type="sldNum" sz="quarter" idx="5"/>
          </p:nvPr>
        </p:nvSpPr>
        <p:spPr/>
        <p:txBody>
          <a:bodyPr/>
          <a:lstStyle/>
          <a:p>
            <a:fld id="{E1F2C632-E035-4FBF-8D3F-129570134C5A}" type="slidenum">
              <a:rPr lang="en-US" smtClean="0"/>
              <a:t>12</a:t>
            </a:fld>
            <a:endParaRPr lang="en-US"/>
          </a:p>
        </p:txBody>
      </p:sp>
    </p:spTree>
    <p:extLst>
      <p:ext uri="{BB962C8B-B14F-4D97-AF65-F5344CB8AC3E}">
        <p14:creationId xmlns:p14="http://schemas.microsoft.com/office/powerpoint/2010/main" val="1489469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t>The lighting agreement assures that the locals </a:t>
            </a:r>
            <a:r>
              <a:rPr lang="en-US" sz="1200" b="1" dirty="0"/>
              <a:t>assume full responsibility and costs </a:t>
            </a:r>
            <a:r>
              <a:rPr lang="en-US" sz="1200" dirty="0"/>
              <a:t>for the </a:t>
            </a:r>
            <a:r>
              <a:rPr lang="en-US" sz="1200" b="1" dirty="0"/>
              <a:t>operation</a:t>
            </a:r>
            <a:r>
              <a:rPr lang="en-US" sz="1200" dirty="0"/>
              <a:t>, the </a:t>
            </a:r>
            <a:r>
              <a:rPr lang="en-US" sz="1200" b="1" dirty="0"/>
              <a:t>repair</a:t>
            </a:r>
            <a:r>
              <a:rPr lang="en-US" sz="1200" dirty="0"/>
              <a:t> and the </a:t>
            </a:r>
            <a:r>
              <a:rPr lang="en-US" sz="1200" b="1" dirty="0"/>
              <a:t>maintenance</a:t>
            </a:r>
            <a:r>
              <a:rPr lang="en-US" sz="1200" dirty="0"/>
              <a:t> for the lighting 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2) Also, the lighting agreement assures that the locals further agree to </a:t>
            </a:r>
            <a:r>
              <a:rPr lang="en-US" sz="1200" b="1" dirty="0"/>
              <a:t>provide and pay for all the energy </a:t>
            </a:r>
            <a:r>
              <a:rPr lang="en-US" sz="1200" dirty="0"/>
              <a:t>required for the operation of said lighting 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(click 3) The office of Design Policy and Support, specifically the lighting group, will coordinate and execute the lighting agreement with the LG. The PM is responsible to coordinate with DPS to ensure that there is an executed agreement anytime that lighting is required on a project. One type of project that will always require a lighting agreement is a roundabout.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13</a:t>
            </a:fld>
            <a:endParaRPr lang="en-US"/>
          </a:p>
        </p:txBody>
      </p:sp>
    </p:spTree>
    <p:extLst>
      <p:ext uri="{BB962C8B-B14F-4D97-AF65-F5344CB8AC3E}">
        <p14:creationId xmlns:p14="http://schemas.microsoft.com/office/powerpoint/2010/main" val="3017352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20</a:t>
            </a:fld>
            <a:endParaRPr lang="en-US"/>
          </a:p>
        </p:txBody>
      </p:sp>
    </p:spTree>
    <p:extLst>
      <p:ext uri="{BB962C8B-B14F-4D97-AF65-F5344CB8AC3E}">
        <p14:creationId xmlns:p14="http://schemas.microsoft.com/office/powerpoint/2010/main" val="1465690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21</a:t>
            </a:fld>
            <a:endParaRPr lang="en-US"/>
          </a:p>
        </p:txBody>
      </p:sp>
    </p:spTree>
    <p:extLst>
      <p:ext uri="{BB962C8B-B14F-4D97-AF65-F5344CB8AC3E}">
        <p14:creationId xmlns:p14="http://schemas.microsoft.com/office/powerpoint/2010/main" val="2267948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22</a:t>
            </a:fld>
            <a:endParaRPr lang="en-US"/>
          </a:p>
        </p:txBody>
      </p:sp>
    </p:spTree>
    <p:extLst>
      <p:ext uri="{BB962C8B-B14F-4D97-AF65-F5344CB8AC3E}">
        <p14:creationId xmlns:p14="http://schemas.microsoft.com/office/powerpoint/2010/main" val="2546684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28</a:t>
            </a:fld>
            <a:endParaRPr lang="en-US"/>
          </a:p>
        </p:txBody>
      </p:sp>
    </p:spTree>
    <p:extLst>
      <p:ext uri="{BB962C8B-B14F-4D97-AF65-F5344CB8AC3E}">
        <p14:creationId xmlns:p14="http://schemas.microsoft.com/office/powerpoint/2010/main" val="10973747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05400-1A9B-BA57-D4E6-4C17C5885B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BD8FFD-349F-0802-6FC0-72905EA84C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29838E-FD08-EA67-ACE4-E6071DFC463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873B31B-D86E-9380-8003-6DC0D2A9B496}"/>
              </a:ext>
            </a:extLst>
          </p:cNvPr>
          <p:cNvSpPr>
            <a:spLocks noGrp="1"/>
          </p:cNvSpPr>
          <p:nvPr>
            <p:ph type="sldNum" sz="quarter" idx="5"/>
          </p:nvPr>
        </p:nvSpPr>
        <p:spPr/>
        <p:txBody>
          <a:bodyPr/>
          <a:lstStyle/>
          <a:p>
            <a:fld id="{E1F2C632-E035-4FBF-8D3F-129570134C5A}" type="slidenum">
              <a:rPr lang="en-US" smtClean="0"/>
              <a:t>29</a:t>
            </a:fld>
            <a:endParaRPr lang="en-US"/>
          </a:p>
        </p:txBody>
      </p:sp>
    </p:spTree>
    <p:extLst>
      <p:ext uri="{BB962C8B-B14F-4D97-AF65-F5344CB8AC3E}">
        <p14:creationId xmlns:p14="http://schemas.microsoft.com/office/powerpoint/2010/main" val="499403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egoe UI" panose="020B0502040204020203" pitchFamily="34" charset="0"/>
              </a:rPr>
              <a:t>There is a PE oversight estimator tool on CD Common that can be used to get a rough estimate the Departments oversight costs. However, for Safety and Ops program we have typically assumed approximately 10k per year (this is the same as the CST oversight in the CST agreements). If GDOT does not spend all of the oversight funds, the remainder should be reimbursed back to the locals at end of project. And if the oversight does not cover the full duration of the project, GDOT may have to prepare an additional MOA to get additional oversight funding from the locals.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egoe UI" panose="020B0502040204020203" pitchFamily="34" charset="0"/>
              </a:rPr>
              <a:t>(click 1) </a:t>
            </a:r>
            <a:r>
              <a:rPr lang="en-US" sz="1800" dirty="0">
                <a:solidFill>
                  <a:schemeClr val="tx1"/>
                </a:solidFill>
              </a:rPr>
              <a:t>This is being replaced with a letter that will ask for $2K per year that oversight is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35</a:t>
            </a:fld>
            <a:endParaRPr lang="en-US"/>
          </a:p>
        </p:txBody>
      </p:sp>
    </p:spTree>
    <p:extLst>
      <p:ext uri="{BB962C8B-B14F-4D97-AF65-F5344CB8AC3E}">
        <p14:creationId xmlns:p14="http://schemas.microsoft.com/office/powerpoint/2010/main" val="4205932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056B2-596C-ABE9-8244-E3A99B5D52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C6303-1820-5E9B-EF46-C0E599FBF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B5A70A-31E8-5FD6-51CB-64E4F993AA50}"/>
              </a:ext>
            </a:extLst>
          </p:cNvPr>
          <p:cNvSpPr>
            <a:spLocks noGrp="1"/>
          </p:cNvSpPr>
          <p:nvPr>
            <p:ph type="body" idx="1"/>
          </p:nvPr>
        </p:nvSpPr>
        <p:spPr/>
        <p:txBody>
          <a:bodyPr/>
          <a:lstStyle/>
          <a:p>
            <a:r>
              <a:rPr lang="en-US" dirty="0"/>
              <a:t>(click 1) You will be able to understand the basics of filling out  4 types of agreement: Project Framework Agreement, In Lieu of Letter, Memorandum of Agreement, and a Specific Activity Agreement. </a:t>
            </a:r>
          </a:p>
        </p:txBody>
      </p:sp>
      <p:sp>
        <p:nvSpPr>
          <p:cNvPr id="4" name="Slide Number Placeholder 3">
            <a:extLst>
              <a:ext uri="{FF2B5EF4-FFF2-40B4-BE49-F238E27FC236}">
                <a16:creationId xmlns:a16="http://schemas.microsoft.com/office/drawing/2014/main" id="{C7C4A990-05CF-7A8B-E8EA-49156F0C168E}"/>
              </a:ext>
            </a:extLst>
          </p:cNvPr>
          <p:cNvSpPr>
            <a:spLocks noGrp="1"/>
          </p:cNvSpPr>
          <p:nvPr>
            <p:ph type="sldNum" sz="quarter" idx="5"/>
          </p:nvPr>
        </p:nvSpPr>
        <p:spPr/>
        <p:txBody>
          <a:bodyPr/>
          <a:lstStyle/>
          <a:p>
            <a:fld id="{2FA367A0-DFDB-4A6B-A07B-EEF116395D86}" type="slidenum">
              <a:rPr lang="en-US" smtClean="0"/>
              <a:t>2</a:t>
            </a:fld>
            <a:endParaRPr lang="en-US"/>
          </a:p>
        </p:txBody>
      </p:sp>
    </p:spTree>
    <p:extLst>
      <p:ext uri="{BB962C8B-B14F-4D97-AF65-F5344CB8AC3E}">
        <p14:creationId xmlns:p14="http://schemas.microsoft.com/office/powerpoint/2010/main" val="2955389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7740C9-A90F-58E3-AEF9-6F7DA79356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631E55-11A8-F21A-5674-1BE6647340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CF9C11-6EEE-6B0E-5F52-64682FE09D52}"/>
              </a:ext>
            </a:extLst>
          </p:cNvPr>
          <p:cNvSpPr>
            <a:spLocks noGrp="1"/>
          </p:cNvSpPr>
          <p:nvPr>
            <p:ph type="body" idx="1"/>
          </p:nvPr>
        </p:nvSpPr>
        <p:spPr/>
        <p:txBody>
          <a:bodyPr/>
          <a:lstStyle/>
          <a:p>
            <a:r>
              <a:rPr lang="en-US" dirty="0"/>
              <a:t>(click to transition to next slide for the answer)</a:t>
            </a:r>
          </a:p>
        </p:txBody>
      </p:sp>
      <p:sp>
        <p:nvSpPr>
          <p:cNvPr id="4" name="Slide Number Placeholder 3">
            <a:extLst>
              <a:ext uri="{FF2B5EF4-FFF2-40B4-BE49-F238E27FC236}">
                <a16:creationId xmlns:a16="http://schemas.microsoft.com/office/drawing/2014/main" id="{676E64A9-7AE6-E75D-EDB3-5B772968A77B}"/>
              </a:ext>
            </a:extLst>
          </p:cNvPr>
          <p:cNvSpPr>
            <a:spLocks noGrp="1"/>
          </p:cNvSpPr>
          <p:nvPr>
            <p:ph type="sldNum" sz="quarter" idx="5"/>
          </p:nvPr>
        </p:nvSpPr>
        <p:spPr/>
        <p:txBody>
          <a:bodyPr/>
          <a:lstStyle/>
          <a:p>
            <a:fld id="{E1F2C632-E035-4FBF-8D3F-129570134C5A}" type="slidenum">
              <a:rPr lang="en-US" smtClean="0"/>
              <a:t>3</a:t>
            </a:fld>
            <a:endParaRPr lang="en-US"/>
          </a:p>
        </p:txBody>
      </p:sp>
    </p:spTree>
    <p:extLst>
      <p:ext uri="{BB962C8B-B14F-4D97-AF65-F5344CB8AC3E}">
        <p14:creationId xmlns:p14="http://schemas.microsoft.com/office/powerpoint/2010/main" val="1254709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849DC-AC8A-8842-B0F7-B1863CFE56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299B43-336A-5EC0-99AB-6995BC05DF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82424F-05C7-B302-3248-57F45974A35B}"/>
              </a:ext>
            </a:extLst>
          </p:cNvPr>
          <p:cNvSpPr>
            <a:spLocks noGrp="1"/>
          </p:cNvSpPr>
          <p:nvPr>
            <p:ph type="body" idx="1"/>
          </p:nvPr>
        </p:nvSpPr>
        <p:spPr/>
        <p:txBody>
          <a:bodyPr/>
          <a:lstStyle/>
          <a:p>
            <a:r>
              <a:rPr lang="en-US" dirty="0"/>
              <a:t>Answer is B</a:t>
            </a:r>
          </a:p>
        </p:txBody>
      </p:sp>
      <p:sp>
        <p:nvSpPr>
          <p:cNvPr id="4" name="Slide Number Placeholder 3">
            <a:extLst>
              <a:ext uri="{FF2B5EF4-FFF2-40B4-BE49-F238E27FC236}">
                <a16:creationId xmlns:a16="http://schemas.microsoft.com/office/drawing/2014/main" id="{41812439-2AFA-6510-D60F-B088A0C46277}"/>
              </a:ext>
            </a:extLst>
          </p:cNvPr>
          <p:cNvSpPr>
            <a:spLocks noGrp="1"/>
          </p:cNvSpPr>
          <p:nvPr>
            <p:ph type="sldNum" sz="quarter" idx="5"/>
          </p:nvPr>
        </p:nvSpPr>
        <p:spPr/>
        <p:txBody>
          <a:bodyPr/>
          <a:lstStyle/>
          <a:p>
            <a:fld id="{E1F2C632-E035-4FBF-8D3F-129570134C5A}" type="slidenum">
              <a:rPr lang="en-US" smtClean="0"/>
              <a:t>4</a:t>
            </a:fld>
            <a:endParaRPr lang="en-US"/>
          </a:p>
        </p:txBody>
      </p:sp>
    </p:spTree>
    <p:extLst>
      <p:ext uri="{BB962C8B-B14F-4D97-AF65-F5344CB8AC3E}">
        <p14:creationId xmlns:p14="http://schemas.microsoft.com/office/powerpoint/2010/main" val="1178205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9832DC-B003-EE13-D1F8-CCBEA72425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20BA78-A410-B29A-D108-D4C0AE3F6E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F8D5C6-5FE0-A738-F997-71BD569D2F4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to transition to next slide for the answer)</a:t>
            </a:r>
          </a:p>
          <a:p>
            <a:endParaRPr lang="en-US" dirty="0"/>
          </a:p>
        </p:txBody>
      </p:sp>
      <p:sp>
        <p:nvSpPr>
          <p:cNvPr id="4" name="Slide Number Placeholder 3">
            <a:extLst>
              <a:ext uri="{FF2B5EF4-FFF2-40B4-BE49-F238E27FC236}">
                <a16:creationId xmlns:a16="http://schemas.microsoft.com/office/drawing/2014/main" id="{78ED9FC8-97E1-2129-28BA-2997026745C3}"/>
              </a:ext>
            </a:extLst>
          </p:cNvPr>
          <p:cNvSpPr>
            <a:spLocks noGrp="1"/>
          </p:cNvSpPr>
          <p:nvPr>
            <p:ph type="sldNum" sz="quarter" idx="5"/>
          </p:nvPr>
        </p:nvSpPr>
        <p:spPr/>
        <p:txBody>
          <a:bodyPr/>
          <a:lstStyle/>
          <a:p>
            <a:fld id="{E1F2C632-E035-4FBF-8D3F-129570134C5A}" type="slidenum">
              <a:rPr lang="en-US" smtClean="0"/>
              <a:t>5</a:t>
            </a:fld>
            <a:endParaRPr lang="en-US"/>
          </a:p>
        </p:txBody>
      </p:sp>
    </p:spTree>
    <p:extLst>
      <p:ext uri="{BB962C8B-B14F-4D97-AF65-F5344CB8AC3E}">
        <p14:creationId xmlns:p14="http://schemas.microsoft.com/office/powerpoint/2010/main" val="1681557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9E4F8-E2F8-7373-A756-DCD7534A5F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7A7D84-AC8D-8570-91D2-632A5360E9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478AF2-9BF2-B318-C72A-E584DC445FA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Answer is A</a:t>
            </a:r>
          </a:p>
          <a:p>
            <a:endParaRPr lang="en-US" dirty="0"/>
          </a:p>
        </p:txBody>
      </p:sp>
      <p:sp>
        <p:nvSpPr>
          <p:cNvPr id="4" name="Slide Number Placeholder 3">
            <a:extLst>
              <a:ext uri="{FF2B5EF4-FFF2-40B4-BE49-F238E27FC236}">
                <a16:creationId xmlns:a16="http://schemas.microsoft.com/office/drawing/2014/main" id="{4B3D2BE0-1927-2BD2-24A8-275F66CF577A}"/>
              </a:ext>
            </a:extLst>
          </p:cNvPr>
          <p:cNvSpPr>
            <a:spLocks noGrp="1"/>
          </p:cNvSpPr>
          <p:nvPr>
            <p:ph type="sldNum" sz="quarter" idx="5"/>
          </p:nvPr>
        </p:nvSpPr>
        <p:spPr/>
        <p:txBody>
          <a:bodyPr/>
          <a:lstStyle/>
          <a:p>
            <a:fld id="{E1F2C632-E035-4FBF-8D3F-129570134C5A}" type="slidenum">
              <a:rPr lang="en-US" smtClean="0"/>
              <a:t>6</a:t>
            </a:fld>
            <a:endParaRPr lang="en-US"/>
          </a:p>
        </p:txBody>
      </p:sp>
    </p:spTree>
    <p:extLst>
      <p:ext uri="{BB962C8B-B14F-4D97-AF65-F5344CB8AC3E}">
        <p14:creationId xmlns:p14="http://schemas.microsoft.com/office/powerpoint/2010/main" val="23753129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B07F1-78C1-ADA2-074A-987EFAC16A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5E7621-18F2-5490-705A-0E80EF0E8E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12560A-9719-AAE4-D67D-9EDE95C338A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click for answer – False. </a:t>
            </a:r>
            <a:r>
              <a:rPr lang="en-US" dirty="0"/>
              <a:t>It must be submitted prior to the start of major activities. )</a:t>
            </a:r>
          </a:p>
          <a:p>
            <a:endParaRPr lang="en-US" dirty="0"/>
          </a:p>
        </p:txBody>
      </p:sp>
      <p:sp>
        <p:nvSpPr>
          <p:cNvPr id="4" name="Slide Number Placeholder 3">
            <a:extLst>
              <a:ext uri="{FF2B5EF4-FFF2-40B4-BE49-F238E27FC236}">
                <a16:creationId xmlns:a16="http://schemas.microsoft.com/office/drawing/2014/main" id="{C4AFD9FB-23FC-A0EE-98AE-75B092CB5B90}"/>
              </a:ext>
            </a:extLst>
          </p:cNvPr>
          <p:cNvSpPr>
            <a:spLocks noGrp="1"/>
          </p:cNvSpPr>
          <p:nvPr>
            <p:ph type="sldNum" sz="quarter" idx="5"/>
          </p:nvPr>
        </p:nvSpPr>
        <p:spPr/>
        <p:txBody>
          <a:bodyPr/>
          <a:lstStyle/>
          <a:p>
            <a:fld id="{E1F2C632-E035-4FBF-8D3F-129570134C5A}" type="slidenum">
              <a:rPr lang="en-US" smtClean="0"/>
              <a:t>7</a:t>
            </a:fld>
            <a:endParaRPr lang="en-US"/>
          </a:p>
        </p:txBody>
      </p:sp>
    </p:spTree>
    <p:extLst>
      <p:ext uri="{BB962C8B-B14F-4D97-AF65-F5344CB8AC3E}">
        <p14:creationId xmlns:p14="http://schemas.microsoft.com/office/powerpoint/2010/main" val="1415912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EAAB4-C218-E605-8BE6-F9FB67FCA5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EA2384-50CB-756E-52A6-A167EEC9CA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4DD044-FA37-2FB8-A046-F2ED06C5248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click for answer – True.</a:t>
            </a:r>
            <a:r>
              <a:rPr lang="en-US" dirty="0"/>
              <a:t>)</a:t>
            </a:r>
          </a:p>
          <a:p>
            <a:endParaRPr lang="en-US" dirty="0"/>
          </a:p>
        </p:txBody>
      </p:sp>
      <p:sp>
        <p:nvSpPr>
          <p:cNvPr id="4" name="Slide Number Placeholder 3">
            <a:extLst>
              <a:ext uri="{FF2B5EF4-FFF2-40B4-BE49-F238E27FC236}">
                <a16:creationId xmlns:a16="http://schemas.microsoft.com/office/drawing/2014/main" id="{56D669D3-72DC-ADAD-EA4B-2D81C8F7170A}"/>
              </a:ext>
            </a:extLst>
          </p:cNvPr>
          <p:cNvSpPr>
            <a:spLocks noGrp="1"/>
          </p:cNvSpPr>
          <p:nvPr>
            <p:ph type="sldNum" sz="quarter" idx="5"/>
          </p:nvPr>
        </p:nvSpPr>
        <p:spPr/>
        <p:txBody>
          <a:bodyPr/>
          <a:lstStyle/>
          <a:p>
            <a:fld id="{E1F2C632-E035-4FBF-8D3F-129570134C5A}" type="slidenum">
              <a:rPr lang="en-US" smtClean="0"/>
              <a:t>8</a:t>
            </a:fld>
            <a:endParaRPr lang="en-US"/>
          </a:p>
        </p:txBody>
      </p:sp>
    </p:spTree>
    <p:extLst>
      <p:ext uri="{BB962C8B-B14F-4D97-AF65-F5344CB8AC3E}">
        <p14:creationId xmlns:p14="http://schemas.microsoft.com/office/powerpoint/2010/main" val="2790620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11F50-B136-6DF7-CED7-4C443041E4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19B99-2DE7-F351-87D9-1C230110D8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7DC08B-F679-3338-FF41-5D792B2381D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click for answer – B. MOA)</a:t>
            </a:r>
            <a:endParaRPr lang="en-US" dirty="0"/>
          </a:p>
          <a:p>
            <a:endParaRPr lang="en-US" dirty="0"/>
          </a:p>
        </p:txBody>
      </p:sp>
      <p:sp>
        <p:nvSpPr>
          <p:cNvPr id="4" name="Slide Number Placeholder 3">
            <a:extLst>
              <a:ext uri="{FF2B5EF4-FFF2-40B4-BE49-F238E27FC236}">
                <a16:creationId xmlns:a16="http://schemas.microsoft.com/office/drawing/2014/main" id="{404ED7F5-E5B7-7BA1-E37D-CBD27EDF0397}"/>
              </a:ext>
            </a:extLst>
          </p:cNvPr>
          <p:cNvSpPr>
            <a:spLocks noGrp="1"/>
          </p:cNvSpPr>
          <p:nvPr>
            <p:ph type="sldNum" sz="quarter" idx="5"/>
          </p:nvPr>
        </p:nvSpPr>
        <p:spPr/>
        <p:txBody>
          <a:bodyPr/>
          <a:lstStyle/>
          <a:p>
            <a:fld id="{E1F2C632-E035-4FBF-8D3F-129570134C5A}" type="slidenum">
              <a:rPr lang="en-US" smtClean="0"/>
              <a:t>9</a:t>
            </a:fld>
            <a:endParaRPr lang="en-US"/>
          </a:p>
        </p:txBody>
      </p:sp>
    </p:spTree>
    <p:extLst>
      <p:ext uri="{BB962C8B-B14F-4D97-AF65-F5344CB8AC3E}">
        <p14:creationId xmlns:p14="http://schemas.microsoft.com/office/powerpoint/2010/main" val="2381347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10/27/2025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Agenda">
    <p:bg>
      <p:bgPr>
        <a:solidFill>
          <a:srgbClr val="DDDDDD"/>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DD4AD-B37A-49D0-9C3D-FE0E10248B47}"/>
              </a:ext>
            </a:extLst>
          </p:cNvPr>
          <p:cNvSpPr>
            <a:spLocks noGrp="1"/>
          </p:cNvSpPr>
          <p:nvPr>
            <p:ph type="title"/>
          </p:nvPr>
        </p:nvSpPr>
        <p:spPr>
          <a:xfrm>
            <a:off x="381000" y="312421"/>
            <a:ext cx="5715000" cy="939144"/>
          </a:xfrm>
        </p:spPr>
        <p:txBody>
          <a:bodyPr lIns="0" rIns="0">
            <a:normAutofit/>
          </a:bodyPr>
          <a:lstStyle>
            <a:lvl1pPr>
              <a:lnSpc>
                <a:spcPct val="125000"/>
              </a:lnSpc>
              <a:defRPr sz="2700">
                <a:latin typeface="+mj-l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EE99F59-6594-4D60-BBDB-3C12B99A8EA6}"/>
              </a:ext>
            </a:extLst>
          </p:cNvPr>
          <p:cNvSpPr>
            <a:spLocks noGrp="1"/>
          </p:cNvSpPr>
          <p:nvPr>
            <p:ph idx="1"/>
          </p:nvPr>
        </p:nvSpPr>
        <p:spPr>
          <a:xfrm>
            <a:off x="381000" y="2057400"/>
            <a:ext cx="5715000" cy="3649980"/>
          </a:xfrm>
        </p:spPr>
        <p:txBody>
          <a:bodyPr lIns="0" rIns="0">
            <a:normAutofit/>
          </a:bodyPr>
          <a:lstStyle>
            <a:lvl1pPr marL="0" indent="0">
              <a:lnSpc>
                <a:spcPct val="125000"/>
              </a:lnSpc>
              <a:spcAft>
                <a:spcPts val="300"/>
              </a:spcAft>
              <a:buNone/>
              <a:defRPr sz="2000"/>
            </a:lvl1pPr>
            <a:lvl2pPr marL="457200" indent="0">
              <a:lnSpc>
                <a:spcPct val="125000"/>
              </a:lnSpc>
              <a:spcBef>
                <a:spcPts val="0"/>
              </a:spcBef>
              <a:spcAft>
                <a:spcPts val="300"/>
              </a:spcAft>
              <a:buNone/>
              <a:defRPr sz="2000"/>
            </a:lvl2pPr>
          </a:lstStyle>
          <a:p>
            <a:pPr lvl="0"/>
            <a:r>
              <a:rPr lang="en-US"/>
              <a:t>Edit Master text styles</a:t>
            </a:r>
          </a:p>
          <a:p>
            <a:pPr lvl="1"/>
            <a:r>
              <a:rPr lang="en-US"/>
              <a:t>Second level</a:t>
            </a:r>
          </a:p>
        </p:txBody>
      </p:sp>
    </p:spTree>
    <p:extLst>
      <p:ext uri="{BB962C8B-B14F-4D97-AF65-F5344CB8AC3E}">
        <p14:creationId xmlns:p14="http://schemas.microsoft.com/office/powerpoint/2010/main" val="2563476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ection Header_pic bkg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3074B8E-9E83-4A75-B7E6-EFC208B92B5E}"/>
              </a:ext>
            </a:extLst>
          </p:cNvPr>
          <p:cNvSpPr>
            <a:spLocks noGrp="1"/>
          </p:cNvSpPr>
          <p:nvPr>
            <p:ph type="pic" sz="quarter" idx="13"/>
          </p:nvPr>
        </p:nvSpPr>
        <p:spPr>
          <a:xfrm>
            <a:off x="0" y="0"/>
            <a:ext cx="12192000" cy="6858000"/>
          </a:xfrm>
          <a:pattFill prst="lgCheck">
            <a:fgClr>
              <a:schemeClr val="bg2"/>
            </a:fgClr>
            <a:bgClr>
              <a:schemeClr val="bg1"/>
            </a:bgClr>
          </a:pattFill>
        </p:spPr>
        <p:txBody>
          <a:bodyPr/>
          <a:lstStyle/>
          <a:p>
            <a:r>
              <a:rPr lang="en-US"/>
              <a:t>Click icon to add picture</a:t>
            </a:r>
          </a:p>
        </p:txBody>
      </p:sp>
      <p:sp>
        <p:nvSpPr>
          <p:cNvPr id="2" name="Title 1">
            <a:extLst>
              <a:ext uri="{FF2B5EF4-FFF2-40B4-BE49-F238E27FC236}">
                <a16:creationId xmlns:a16="http://schemas.microsoft.com/office/drawing/2014/main" id="{CF615BCE-6391-4493-B4CD-FB2BAA4700AF}"/>
              </a:ext>
            </a:extLst>
          </p:cNvPr>
          <p:cNvSpPr>
            <a:spLocks noGrp="1"/>
          </p:cNvSpPr>
          <p:nvPr>
            <p:ph type="title"/>
          </p:nvPr>
        </p:nvSpPr>
        <p:spPr>
          <a:xfrm>
            <a:off x="381000" y="655320"/>
            <a:ext cx="7083490" cy="2736006"/>
          </a:xfrm>
        </p:spPr>
        <p:txBody>
          <a:bodyPr lIns="0" rIns="0" anchor="b"/>
          <a:lstStyle>
            <a:lvl1pPr>
              <a:lnSpc>
                <a:spcPct val="100000"/>
              </a:lnSpc>
              <a:defRPr sz="6000">
                <a:solidFill>
                  <a:schemeClr val="bg1"/>
                </a:solidFill>
                <a:latin typeface="+mn-lt"/>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E095DDA-AF04-4EF1-AE0A-B9F06948A81D}"/>
              </a:ext>
            </a:extLst>
          </p:cNvPr>
          <p:cNvSpPr>
            <a:spLocks noGrp="1"/>
          </p:cNvSpPr>
          <p:nvPr>
            <p:ph type="body" idx="1"/>
          </p:nvPr>
        </p:nvSpPr>
        <p:spPr>
          <a:xfrm>
            <a:off x="381000" y="3886200"/>
            <a:ext cx="7083490" cy="1836420"/>
          </a:xfrm>
        </p:spPr>
        <p:txBody>
          <a:bodyPr lIns="0" rIns="0"/>
          <a:lstStyle>
            <a:lvl1pPr marL="0" indent="0">
              <a:lnSpc>
                <a:spcPct val="125000"/>
              </a:lnSpc>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833848463"/>
      </p:ext>
    </p:extLst>
  </p:cSld>
  <p:clrMapOvr>
    <a:masterClrMapping/>
  </p:clrMapOvr>
  <p:extLst>
    <p:ext uri="{DCECCB84-F9BA-43D5-87BE-67443E8EF086}">
      <p15:sldGuideLst xmlns:p15="http://schemas.microsoft.com/office/powerpoint/2012/main">
        <p15:guide id="1" orient="horz" pos="201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ircle image left - content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DD4AD-B37A-49D0-9C3D-FE0E10248B47}"/>
              </a:ext>
            </a:extLst>
          </p:cNvPr>
          <p:cNvSpPr>
            <a:spLocks noGrp="1"/>
          </p:cNvSpPr>
          <p:nvPr>
            <p:ph type="title"/>
          </p:nvPr>
        </p:nvSpPr>
        <p:spPr>
          <a:xfrm>
            <a:off x="5971706" y="1143000"/>
            <a:ext cx="5503333" cy="1030395"/>
          </a:xfrm>
        </p:spPr>
        <p:txBody>
          <a:bodyPr lIns="0" rIns="0">
            <a:normAutofit/>
          </a:bodyPr>
          <a:lstStyle>
            <a:lvl1pPr>
              <a:lnSpc>
                <a:spcPct val="125000"/>
              </a:lnSpc>
              <a:defRPr sz="2700">
                <a:latin typeface="+mj-l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EE99F59-6594-4D60-BBDB-3C12B99A8EA6}"/>
              </a:ext>
            </a:extLst>
          </p:cNvPr>
          <p:cNvSpPr>
            <a:spLocks noGrp="1"/>
          </p:cNvSpPr>
          <p:nvPr>
            <p:ph idx="1"/>
          </p:nvPr>
        </p:nvSpPr>
        <p:spPr>
          <a:xfrm>
            <a:off x="5971706" y="2751668"/>
            <a:ext cx="5503333" cy="2675467"/>
          </a:xfrm>
        </p:spPr>
        <p:txBody>
          <a:bodyPr lIns="0" rIns="0" numCol="1">
            <a:normAutofit/>
          </a:bodyPr>
          <a:lstStyle>
            <a:lvl1pPr marL="0" indent="0">
              <a:lnSpc>
                <a:spcPct val="125000"/>
              </a:lnSpc>
              <a:buFontTx/>
              <a:buNone/>
              <a:defRPr sz="2000"/>
            </a:lvl1pPr>
            <a:lvl2pPr marL="457200" indent="0">
              <a:lnSpc>
                <a:spcPct val="125000"/>
              </a:lnSpc>
              <a:buFontTx/>
              <a:buNone/>
              <a:defRPr sz="1800"/>
            </a:lvl2pPr>
          </a:lstStyle>
          <a:p>
            <a:pPr lvl="0"/>
            <a:r>
              <a:rPr lang="en-US"/>
              <a:t>Edit Master text styles</a:t>
            </a:r>
          </a:p>
          <a:p>
            <a:pPr lvl="1"/>
            <a:r>
              <a:rPr lang="en-US"/>
              <a:t>Second level</a:t>
            </a:r>
          </a:p>
        </p:txBody>
      </p:sp>
      <p:sp>
        <p:nvSpPr>
          <p:cNvPr id="9" name="Picture Placeholder 8">
            <a:extLst>
              <a:ext uri="{FF2B5EF4-FFF2-40B4-BE49-F238E27FC236}">
                <a16:creationId xmlns:a16="http://schemas.microsoft.com/office/drawing/2014/main" id="{139FA82D-2C3D-4824-A68F-FAC6AE93CF71}"/>
              </a:ext>
            </a:extLst>
          </p:cNvPr>
          <p:cNvSpPr>
            <a:spLocks noGrp="1"/>
          </p:cNvSpPr>
          <p:nvPr>
            <p:ph type="pic" sz="quarter" idx="13"/>
          </p:nvPr>
        </p:nvSpPr>
        <p:spPr>
          <a:xfrm>
            <a:off x="716961" y="1100666"/>
            <a:ext cx="4656667" cy="4656667"/>
          </a:xfrm>
          <a:prstGeom prst="ellipse">
            <a:avLst/>
          </a:prstGeom>
          <a:pattFill prst="lgCheck">
            <a:fgClr>
              <a:schemeClr val="bg2"/>
            </a:fgClr>
            <a:bgClr>
              <a:schemeClr val="bg1"/>
            </a:bgClr>
          </a:pattFill>
        </p:spPr>
        <p:txBody>
          <a:bodyPr anchor="ctr"/>
          <a:lstStyle>
            <a:lvl1pPr marL="0" indent="0" algn="ctr">
              <a:buFontTx/>
              <a:buNone/>
              <a:defRPr/>
            </a:lvl1pPr>
          </a:lstStyle>
          <a:p>
            <a:r>
              <a:rPr lang="en-US"/>
              <a:t>Click icon to add picture</a:t>
            </a:r>
          </a:p>
        </p:txBody>
      </p:sp>
    </p:spTree>
    <p:extLst>
      <p:ext uri="{BB962C8B-B14F-4D97-AF65-F5344CB8AC3E}">
        <p14:creationId xmlns:p14="http://schemas.microsoft.com/office/powerpoint/2010/main" val="23541001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10/27/2025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10/27/2025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4" r:id="rId3"/>
    <p:sldLayoutId id="2147483685" r:id="rId4"/>
    <p:sldLayoutId id="2147483686" r:id="rId5"/>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fif"/><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0.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1.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22.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28.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29.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5.jfif"/><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33.png"/><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image" Target="../media/image5.jfi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jfi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jfi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jfif"/><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jfif"/><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jfif"/><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369065" y="4577011"/>
            <a:ext cx="11453870" cy="677863"/>
          </a:xfrm>
        </p:spPr>
        <p:txBody>
          <a:bodyPr/>
          <a:lstStyle/>
          <a:p>
            <a:r>
              <a:rPr lang="en-US" sz="5400" dirty="0"/>
              <a:t>Project Agreements with Local Governments for Federal-Aid Projects</a:t>
            </a:r>
          </a:p>
        </p:txBody>
      </p:sp>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003" y="1035793"/>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09.15.2025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834379" y="2622919"/>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
        <p:nvSpPr>
          <p:cNvPr id="6" name="Title 8">
            <a:extLst>
              <a:ext uri="{FF2B5EF4-FFF2-40B4-BE49-F238E27FC236}">
                <a16:creationId xmlns:a16="http://schemas.microsoft.com/office/drawing/2014/main" id="{E098F9CB-4129-6673-8FD7-97B2311EDE21}"/>
              </a:ext>
            </a:extLst>
          </p:cNvPr>
          <p:cNvSpPr txBox="1">
            <a:spLocks/>
          </p:cNvSpPr>
          <p:nvPr/>
        </p:nvSpPr>
        <p:spPr>
          <a:xfrm>
            <a:off x="1886441" y="5368404"/>
            <a:ext cx="9039875"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3600" dirty="0">
                <a:solidFill>
                  <a:srgbClr val="13784B"/>
                </a:solidFill>
              </a:rPr>
              <a:t>Part 2 – Filling Out the Agreements</a:t>
            </a:r>
          </a:p>
        </p:txBody>
      </p:sp>
    </p:spTree>
    <p:extLst>
      <p:ext uri="{BB962C8B-B14F-4D97-AF65-F5344CB8AC3E}">
        <p14:creationId xmlns:p14="http://schemas.microsoft.com/office/powerpoint/2010/main" val="39294800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C0D0F-217D-07EA-0DE5-EEEC0DF1E7A5}"/>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id="{442C62F0-299A-F776-BCF7-F6EB96DA223B}"/>
              </a:ext>
            </a:extLst>
          </p:cNvPr>
          <p:cNvSpPr txBox="1"/>
          <p:nvPr/>
        </p:nvSpPr>
        <p:spPr>
          <a:xfrm>
            <a:off x="5212256" y="535672"/>
            <a:ext cx="5887584" cy="1384995"/>
          </a:xfrm>
          <a:prstGeom prst="rect">
            <a:avLst/>
          </a:prstGeom>
          <a:noFill/>
        </p:spPr>
        <p:txBody>
          <a:bodyPr wrap="square" rtlCol="0">
            <a:spAutoFit/>
          </a:bodyPr>
          <a:lstStyle/>
          <a:p>
            <a:r>
              <a:rPr lang="en-US" sz="2800" dirty="0">
                <a:solidFill>
                  <a:srgbClr val="000000"/>
                </a:solidFill>
              </a:rPr>
              <a:t>Which statement is </a:t>
            </a:r>
            <a:r>
              <a:rPr lang="en-US" sz="2800" b="1" u="sng" dirty="0">
                <a:solidFill>
                  <a:srgbClr val="000000"/>
                </a:solidFill>
              </a:rPr>
              <a:t>not</a:t>
            </a:r>
            <a:r>
              <a:rPr lang="en-US" sz="2800" dirty="0">
                <a:solidFill>
                  <a:srgbClr val="000000"/>
                </a:solidFill>
              </a:rPr>
              <a:t> true about a Specific Activity Agreement?</a:t>
            </a:r>
          </a:p>
          <a:p>
            <a:endParaRPr lang="en-US" sz="2800" dirty="0">
              <a:solidFill>
                <a:srgbClr val="000000"/>
              </a:solidFill>
            </a:endParaRPr>
          </a:p>
        </p:txBody>
      </p:sp>
      <p:pic>
        <p:nvPicPr>
          <p:cNvPr id="7" name="Picture Placeholder 18">
            <a:extLst>
              <a:ext uri="{FF2B5EF4-FFF2-40B4-BE49-F238E27FC236}">
                <a16:creationId xmlns:a16="http://schemas.microsoft.com/office/drawing/2014/main" id="{0B4DD597-E2AE-3E9A-30E4-425DD080DF4F}"/>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612" r="17612"/>
          <a:stretch/>
        </p:blipFill>
        <p:spPr>
          <a:xfrm>
            <a:off x="1050059" y="1275492"/>
            <a:ext cx="3397250" cy="3490031"/>
          </a:xfrm>
        </p:spPr>
      </p:pic>
      <p:sp>
        <p:nvSpPr>
          <p:cNvPr id="10" name="Title 11">
            <a:extLst>
              <a:ext uri="{FF2B5EF4-FFF2-40B4-BE49-F238E27FC236}">
                <a16:creationId xmlns:a16="http://schemas.microsoft.com/office/drawing/2014/main" id="{41E5E620-8F2D-DCF8-A71B-E3C3D2AD2BFE}"/>
              </a:ext>
            </a:extLst>
          </p:cNvPr>
          <p:cNvSpPr txBox="1">
            <a:spLocks/>
          </p:cNvSpPr>
          <p:nvPr/>
        </p:nvSpPr>
        <p:spPr>
          <a:xfrm>
            <a:off x="169460" y="4830286"/>
            <a:ext cx="5503333" cy="1030395"/>
          </a:xfrm>
        </p:spPr>
        <p:txBody>
          <a:bodyPr lIns="0" rIns="0">
            <a:noAutofit/>
          </a:bodyPr>
          <a:lstStyle>
            <a:lvl1pPr algn="ctr" defTabSz="914400" rtl="0" eaLnBrk="1" latinLnBrk="0" hangingPunct="1">
              <a:lnSpc>
                <a:spcPct val="125000"/>
              </a:lnSpc>
              <a:spcBef>
                <a:spcPct val="0"/>
              </a:spcBef>
              <a:buNone/>
              <a:defRPr sz="2700" b="1" kern="1200">
                <a:solidFill>
                  <a:srgbClr val="085694"/>
                </a:solidFill>
                <a:latin typeface="+mj-lt"/>
                <a:ea typeface="+mj-ea"/>
                <a:cs typeface="+mj-cs"/>
              </a:defRPr>
            </a:lvl1pPr>
          </a:lstStyle>
          <a:p>
            <a:r>
              <a:rPr lang="en-US" sz="3200" dirty="0"/>
              <a:t>Knowledge Review: </a:t>
            </a:r>
            <a:br>
              <a:rPr lang="en-US" sz="3200" dirty="0"/>
            </a:br>
            <a:r>
              <a:rPr lang="en-US" sz="3200" dirty="0"/>
              <a:t>Governing Documents</a:t>
            </a:r>
          </a:p>
        </p:txBody>
      </p:sp>
      <p:sp>
        <p:nvSpPr>
          <p:cNvPr id="4" name="TextBox 3">
            <a:extLst>
              <a:ext uri="{FF2B5EF4-FFF2-40B4-BE49-F238E27FC236}">
                <a16:creationId xmlns:a16="http://schemas.microsoft.com/office/drawing/2014/main" id="{D63C055F-E651-B68B-0433-794EC247AF5A}"/>
              </a:ext>
            </a:extLst>
          </p:cNvPr>
          <p:cNvSpPr txBox="1"/>
          <p:nvPr/>
        </p:nvSpPr>
        <p:spPr>
          <a:xfrm>
            <a:off x="5212256" y="1759035"/>
            <a:ext cx="6554804" cy="5262979"/>
          </a:xfrm>
          <a:prstGeom prst="rect">
            <a:avLst/>
          </a:prstGeom>
          <a:noFill/>
        </p:spPr>
        <p:txBody>
          <a:bodyPr wrap="square" rtlCol="0">
            <a:spAutoFit/>
          </a:bodyPr>
          <a:lstStyle/>
          <a:p>
            <a:pPr marL="514350" indent="-514350">
              <a:buAutoNum type="alphaLcPeriod"/>
            </a:pPr>
            <a:r>
              <a:rPr lang="en-US" sz="2800" dirty="0">
                <a:solidFill>
                  <a:srgbClr val="000000"/>
                </a:solidFill>
              </a:rPr>
              <a:t>SAA is for a specific activity during a specific funding phase of the project. </a:t>
            </a:r>
          </a:p>
          <a:p>
            <a:endParaRPr lang="en-US" sz="2800" dirty="0">
              <a:solidFill>
                <a:srgbClr val="000000"/>
              </a:solidFill>
            </a:endParaRPr>
          </a:p>
          <a:p>
            <a:pPr marL="514350" indent="-514350">
              <a:tabLst>
                <a:tab pos="287338" algn="l"/>
                <a:tab pos="514350" algn="l"/>
                <a:tab pos="801688" algn="l"/>
              </a:tabLst>
            </a:pPr>
            <a:r>
              <a:rPr lang="en-US" sz="2800" dirty="0">
                <a:solidFill>
                  <a:srgbClr val="000000"/>
                </a:solidFill>
              </a:rPr>
              <a:t>b.  SAA is for a specific activity that must be maintained after construction.</a:t>
            </a:r>
          </a:p>
          <a:p>
            <a:endParaRPr lang="en-US" sz="2800" dirty="0">
              <a:solidFill>
                <a:srgbClr val="000000"/>
              </a:solidFill>
            </a:endParaRPr>
          </a:p>
          <a:p>
            <a:pPr marL="514350" indent="-514350">
              <a:buAutoNum type="alphaLcPeriod" startAt="3"/>
              <a:tabLst>
                <a:tab pos="463550" algn="l"/>
              </a:tabLst>
            </a:pPr>
            <a:r>
              <a:rPr lang="en-US" sz="2800" dirty="0">
                <a:solidFill>
                  <a:srgbClr val="000000"/>
                </a:solidFill>
              </a:rPr>
              <a:t>A mowing and maintenance agreement is a type of SAA.</a:t>
            </a:r>
          </a:p>
          <a:p>
            <a:pPr>
              <a:tabLst>
                <a:tab pos="463550" algn="l"/>
              </a:tabLst>
            </a:pPr>
            <a:endParaRPr lang="en-US" sz="2800" dirty="0">
              <a:solidFill>
                <a:srgbClr val="000000"/>
              </a:solidFill>
            </a:endParaRPr>
          </a:p>
          <a:p>
            <a:pPr>
              <a:tabLst>
                <a:tab pos="463550" algn="l"/>
              </a:tabLst>
            </a:pPr>
            <a:r>
              <a:rPr lang="en-US" sz="2800" dirty="0">
                <a:solidFill>
                  <a:srgbClr val="000000"/>
                </a:solidFill>
              </a:rPr>
              <a:t>d. These are all true statements. </a:t>
            </a:r>
          </a:p>
          <a:p>
            <a:pPr marL="514350" indent="-514350">
              <a:buAutoNum type="alphaLcPeriod"/>
            </a:pPr>
            <a:endParaRPr lang="en-US" sz="2800" dirty="0">
              <a:solidFill>
                <a:srgbClr val="000000"/>
              </a:solidFill>
            </a:endParaRPr>
          </a:p>
        </p:txBody>
      </p:sp>
    </p:spTree>
    <p:extLst>
      <p:ext uri="{BB962C8B-B14F-4D97-AF65-F5344CB8AC3E}">
        <p14:creationId xmlns:p14="http://schemas.microsoft.com/office/powerpoint/2010/main" val="1903654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4">
                                            <p:txEl>
                                              <p:pRg st="6" end="6"/>
                                            </p:txEl>
                                          </p:spTgt>
                                        </p:tgtEl>
                                        <p:attrNameLst>
                                          <p:attrName>style.color</p:attrName>
                                        </p:attrNameLst>
                                      </p:cBhvr>
                                      <p:to>
                                        <p:clrVal>
                                          <a:schemeClr val="accent2"/>
                                        </p:clrVal>
                                      </p:to>
                                    </p:set>
                                    <p:set>
                                      <p:cBhvr>
                                        <p:cTn id="7" dur="500" fill="hold"/>
                                        <p:tgtEl>
                                          <p:spTgt spid="4">
                                            <p:txEl>
                                              <p:pRg st="6" end="6"/>
                                            </p:txEl>
                                          </p:spTgt>
                                        </p:tgtEl>
                                        <p:attrNameLst>
                                          <p:attrName>fillcolor</p:attrName>
                                        </p:attrNameLst>
                                      </p:cBhvr>
                                      <p:to>
                                        <p:clrVal>
                                          <a:schemeClr val="accent2"/>
                                        </p:clrVal>
                                      </p:to>
                                    </p:set>
                                    <p:set>
                                      <p:cBhvr>
                                        <p:cTn id="8" dur="500" fill="hold"/>
                                        <p:tgtEl>
                                          <p:spTgt spid="4">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0AB42-DCA1-DAFC-9A58-FB6E14991A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BE20AB-8A95-2BCA-2E7F-A9844F6032B7}"/>
              </a:ext>
            </a:extLst>
          </p:cNvPr>
          <p:cNvSpPr>
            <a:spLocks noGrp="1"/>
          </p:cNvSpPr>
          <p:nvPr>
            <p:ph type="title"/>
          </p:nvPr>
        </p:nvSpPr>
        <p:spPr>
          <a:xfrm>
            <a:off x="5833911" y="1611281"/>
            <a:ext cx="5806251" cy="1569660"/>
          </a:xfrm>
        </p:spPr>
        <p:txBody>
          <a:bodyPr vert="horz" lIns="91440" tIns="45720" rIns="91440" bIns="45720" rtlCol="0" anchor="b">
            <a:noAutofit/>
          </a:bodyPr>
          <a:lstStyle/>
          <a:p>
            <a:pPr algn="ctr">
              <a:lnSpc>
                <a:spcPct val="90000"/>
              </a:lnSpc>
            </a:pPr>
            <a:r>
              <a:rPr lang="en-US" sz="3200" b="1" dirty="0">
                <a:solidFill>
                  <a:srgbClr val="045594"/>
                </a:solidFill>
              </a:rPr>
              <a:t>SPECIFIC ACTIVITY AGREEMENT (SAA)</a:t>
            </a:r>
            <a:br>
              <a:rPr lang="en-US" sz="3200" b="1" dirty="0">
                <a:solidFill>
                  <a:srgbClr val="045594"/>
                </a:solidFill>
              </a:rPr>
            </a:br>
            <a:br>
              <a:rPr lang="en-US" sz="3200" dirty="0">
                <a:solidFill>
                  <a:srgbClr val="045594"/>
                </a:solidFill>
              </a:rPr>
            </a:br>
            <a:br>
              <a:rPr lang="en-US" sz="3200" b="1" dirty="0">
                <a:solidFill>
                  <a:srgbClr val="045594"/>
                </a:solidFill>
              </a:rPr>
            </a:br>
            <a:endParaRPr lang="en-US" sz="3200" b="1" dirty="0">
              <a:solidFill>
                <a:srgbClr val="045594"/>
              </a:solidFill>
            </a:endParaRPr>
          </a:p>
        </p:txBody>
      </p:sp>
      <p:pic>
        <p:nvPicPr>
          <p:cNvPr id="8" name="Picture Placeholder 7">
            <a:extLst>
              <a:ext uri="{FF2B5EF4-FFF2-40B4-BE49-F238E27FC236}">
                <a16:creationId xmlns:a16="http://schemas.microsoft.com/office/drawing/2014/main" id="{860C798F-3C64-1DEE-75B9-8CD17D9754EA}"/>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3688" b="3688"/>
          <a:stretch/>
        </p:blipFill>
        <p:spPr>
          <a:xfrm>
            <a:off x="367278" y="686486"/>
            <a:ext cx="4898785" cy="5872006"/>
          </a:xfrm>
          <a:prstGeom prst="rect">
            <a:avLst/>
          </a:prstGeom>
          <a:ln w="76200">
            <a:solidFill>
              <a:srgbClr val="FFC000"/>
            </a:solidFill>
          </a:ln>
        </p:spPr>
      </p:pic>
      <p:sp>
        <p:nvSpPr>
          <p:cNvPr id="3" name="TextBox 2">
            <a:extLst>
              <a:ext uri="{FF2B5EF4-FFF2-40B4-BE49-F238E27FC236}">
                <a16:creationId xmlns:a16="http://schemas.microsoft.com/office/drawing/2014/main" id="{05B9AE1F-91A2-4FDF-06C4-5BDD5A3687C8}"/>
              </a:ext>
            </a:extLst>
          </p:cNvPr>
          <p:cNvSpPr txBox="1"/>
          <p:nvPr/>
        </p:nvSpPr>
        <p:spPr>
          <a:xfrm>
            <a:off x="5941912" y="2765453"/>
            <a:ext cx="5698250" cy="3046988"/>
          </a:xfrm>
          <a:prstGeom prst="rect">
            <a:avLst/>
          </a:prstGeom>
          <a:noFill/>
        </p:spPr>
        <p:txBody>
          <a:bodyPr wrap="square" rtlCol="0">
            <a:spAutoFit/>
          </a:bodyPr>
          <a:lstStyle/>
          <a:p>
            <a:pPr marL="457200" indent="-457200">
              <a:buFont typeface="Arial" panose="020B0604020202020204" pitchFamily="34" charset="0"/>
              <a:buChar char="•"/>
            </a:pPr>
            <a:r>
              <a:rPr lang="en-US" sz="2400" dirty="0">
                <a:solidFill>
                  <a:srgbClr val="000000"/>
                </a:solidFill>
              </a:rPr>
              <a:t>A specific activity that </a:t>
            </a:r>
            <a:r>
              <a:rPr lang="en-US" sz="2400" b="1" dirty="0">
                <a:solidFill>
                  <a:srgbClr val="000000"/>
                </a:solidFill>
              </a:rPr>
              <a:t>occurs during a specific phase (ROW, UTL, CST)</a:t>
            </a:r>
            <a:r>
              <a:rPr lang="en-US" sz="2400" dirty="0">
                <a:solidFill>
                  <a:srgbClr val="000000"/>
                </a:solidFill>
              </a:rPr>
              <a:t> of the project. </a:t>
            </a:r>
          </a:p>
          <a:p>
            <a:pPr marL="457200" indent="-457200">
              <a:buFont typeface="Arial" panose="020B0604020202020204" pitchFamily="34" charset="0"/>
              <a:buChar char="•"/>
            </a:pPr>
            <a:endParaRPr lang="en-US" sz="2400" dirty="0">
              <a:solidFill>
                <a:srgbClr val="000000"/>
              </a:solidFill>
            </a:endParaRPr>
          </a:p>
          <a:p>
            <a:pPr marL="457200" indent="-457200">
              <a:buFont typeface="Arial" panose="020B0604020202020204" pitchFamily="34" charset="0"/>
              <a:buChar char="•"/>
            </a:pPr>
            <a:r>
              <a:rPr lang="en-US" sz="2400" dirty="0">
                <a:solidFill>
                  <a:srgbClr val="000000"/>
                </a:solidFill>
              </a:rPr>
              <a:t>A specific </a:t>
            </a:r>
            <a:r>
              <a:rPr lang="en-US" sz="2400" b="1" dirty="0">
                <a:solidFill>
                  <a:srgbClr val="000000"/>
                </a:solidFill>
              </a:rPr>
              <a:t>activity that must be maintained </a:t>
            </a:r>
            <a:r>
              <a:rPr lang="en-US" sz="2400" b="1" u="sng" dirty="0">
                <a:solidFill>
                  <a:srgbClr val="000000"/>
                </a:solidFill>
              </a:rPr>
              <a:t>after</a:t>
            </a:r>
            <a:r>
              <a:rPr lang="en-US" sz="2400" b="1" dirty="0">
                <a:solidFill>
                  <a:srgbClr val="000000"/>
                </a:solidFill>
              </a:rPr>
              <a:t> construction </a:t>
            </a:r>
            <a:r>
              <a:rPr lang="en-US" sz="2400" dirty="0">
                <a:solidFill>
                  <a:srgbClr val="000000"/>
                </a:solidFill>
              </a:rPr>
              <a:t>has been finalized.</a:t>
            </a:r>
          </a:p>
          <a:p>
            <a:endParaRPr lang="en-US" sz="2400" dirty="0">
              <a:solidFill>
                <a:srgbClr val="000000"/>
              </a:solidFill>
            </a:endParaRPr>
          </a:p>
        </p:txBody>
      </p:sp>
    </p:spTree>
    <p:extLst>
      <p:ext uri="{BB962C8B-B14F-4D97-AF65-F5344CB8AC3E}">
        <p14:creationId xmlns:p14="http://schemas.microsoft.com/office/powerpoint/2010/main" val="70687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63772-4F7F-69CC-E866-8A3AD3CDF3EC}"/>
              </a:ext>
            </a:extLst>
          </p:cNvPr>
          <p:cNvSpPr>
            <a:spLocks noGrp="1"/>
          </p:cNvSpPr>
          <p:nvPr>
            <p:ph type="title"/>
          </p:nvPr>
        </p:nvSpPr>
        <p:spPr>
          <a:xfrm>
            <a:off x="5878895" y="2189419"/>
            <a:ext cx="5806251" cy="1569660"/>
          </a:xfrm>
        </p:spPr>
        <p:txBody>
          <a:bodyPr vert="horz" lIns="91440" tIns="45720" rIns="91440" bIns="45720" rtlCol="0" anchor="b">
            <a:noAutofit/>
          </a:bodyPr>
          <a:lstStyle/>
          <a:p>
            <a:pPr algn="ctr">
              <a:lnSpc>
                <a:spcPct val="90000"/>
              </a:lnSpc>
            </a:pPr>
            <a:r>
              <a:rPr lang="en-US" sz="3200" b="1" dirty="0">
                <a:solidFill>
                  <a:srgbClr val="045594"/>
                </a:solidFill>
              </a:rPr>
              <a:t>SPECIFIC ACTIVITY AGREEMENT (SAA)</a:t>
            </a:r>
            <a:br>
              <a:rPr lang="en-US" sz="3200" b="1" dirty="0">
                <a:solidFill>
                  <a:srgbClr val="000000"/>
                </a:solidFill>
              </a:rPr>
            </a:br>
            <a:br>
              <a:rPr lang="en-US" sz="3200" dirty="0">
                <a:solidFill>
                  <a:srgbClr val="000000"/>
                </a:solidFill>
              </a:rPr>
            </a:br>
            <a:r>
              <a:rPr lang="en-US" sz="3200" b="1" dirty="0">
                <a:solidFill>
                  <a:srgbClr val="13784B"/>
                </a:solidFill>
              </a:rPr>
              <a:t>MOWING AND MAINTENANCE AGREEMENT</a:t>
            </a:r>
            <a:br>
              <a:rPr lang="en-US" sz="3200" b="1" dirty="0">
                <a:solidFill>
                  <a:srgbClr val="13784B"/>
                </a:solidFill>
              </a:rPr>
            </a:br>
            <a:r>
              <a:rPr lang="en-US" sz="3200" b="1" dirty="0">
                <a:solidFill>
                  <a:srgbClr val="13784B"/>
                </a:solidFill>
              </a:rPr>
              <a:t>(M&amp;MA)</a:t>
            </a:r>
            <a:br>
              <a:rPr lang="en-US" sz="3200" b="1" dirty="0">
                <a:solidFill>
                  <a:srgbClr val="000000"/>
                </a:solidFill>
              </a:rPr>
            </a:br>
            <a:endParaRPr lang="en-US" sz="3200" b="1" dirty="0">
              <a:solidFill>
                <a:srgbClr val="000000"/>
              </a:solidFill>
            </a:endParaRPr>
          </a:p>
        </p:txBody>
      </p:sp>
      <p:pic>
        <p:nvPicPr>
          <p:cNvPr id="8" name="Picture Placeholder 7">
            <a:extLst>
              <a:ext uri="{FF2B5EF4-FFF2-40B4-BE49-F238E27FC236}">
                <a16:creationId xmlns:a16="http://schemas.microsoft.com/office/drawing/2014/main" id="{47609623-4823-44C8-1B24-C85357590E88}"/>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3688" b="3688"/>
          <a:stretch/>
        </p:blipFill>
        <p:spPr>
          <a:xfrm>
            <a:off x="367279" y="662264"/>
            <a:ext cx="4909802" cy="5885211"/>
          </a:xfrm>
          <a:prstGeom prst="rect">
            <a:avLst/>
          </a:prstGeom>
          <a:ln w="76200">
            <a:solidFill>
              <a:srgbClr val="FFC000"/>
            </a:solidFill>
          </a:ln>
        </p:spPr>
      </p:pic>
      <p:sp>
        <p:nvSpPr>
          <p:cNvPr id="3" name="TextBox 2">
            <a:extLst>
              <a:ext uri="{FF2B5EF4-FFF2-40B4-BE49-F238E27FC236}">
                <a16:creationId xmlns:a16="http://schemas.microsoft.com/office/drawing/2014/main" id="{1F60B737-9220-3396-2FF2-7F873FBB3F8F}"/>
              </a:ext>
            </a:extLst>
          </p:cNvPr>
          <p:cNvSpPr txBox="1"/>
          <p:nvPr/>
        </p:nvSpPr>
        <p:spPr>
          <a:xfrm>
            <a:off x="5987447" y="4111406"/>
            <a:ext cx="5589146" cy="1569660"/>
          </a:xfrm>
          <a:prstGeom prst="rect">
            <a:avLst/>
          </a:prstGeom>
          <a:noFill/>
        </p:spPr>
        <p:txBody>
          <a:bodyPr wrap="square" rtlCol="0">
            <a:spAutoFit/>
          </a:bodyPr>
          <a:lstStyle/>
          <a:p>
            <a:pPr marL="457200" indent="-457200">
              <a:buFont typeface="Arial" panose="020B0604020202020204" pitchFamily="34" charset="0"/>
              <a:buChar char="•"/>
            </a:pPr>
            <a:r>
              <a:rPr lang="en-US" sz="2400" b="1" dirty="0">
                <a:solidFill>
                  <a:srgbClr val="000000"/>
                </a:solidFill>
              </a:rPr>
              <a:t>Mowing and upkeep </a:t>
            </a:r>
            <a:r>
              <a:rPr lang="en-US" sz="2400" dirty="0">
                <a:solidFill>
                  <a:srgbClr val="000000"/>
                </a:solidFill>
              </a:rPr>
              <a:t>within the Right of Way of the roadway.</a:t>
            </a:r>
          </a:p>
          <a:p>
            <a:pPr marL="457200" indent="-457200">
              <a:buFont typeface="Arial" panose="020B0604020202020204" pitchFamily="34" charset="0"/>
              <a:buChar char="•"/>
            </a:pPr>
            <a:endParaRPr lang="en-US" sz="2400" dirty="0">
              <a:solidFill>
                <a:srgbClr val="000000"/>
              </a:solidFill>
            </a:endParaRPr>
          </a:p>
          <a:p>
            <a:pPr marL="457200" indent="-457200">
              <a:buFont typeface="Arial" panose="020B0604020202020204" pitchFamily="34" charset="0"/>
              <a:buChar char="•"/>
            </a:pPr>
            <a:r>
              <a:rPr lang="en-US" sz="2400" dirty="0">
                <a:solidFill>
                  <a:srgbClr val="000000"/>
                </a:solidFill>
              </a:rPr>
              <a:t>Roundabouts require a M&amp;MA.</a:t>
            </a:r>
          </a:p>
        </p:txBody>
      </p:sp>
    </p:spTree>
    <p:extLst>
      <p:ext uri="{BB962C8B-B14F-4D97-AF65-F5344CB8AC3E}">
        <p14:creationId xmlns:p14="http://schemas.microsoft.com/office/powerpoint/2010/main" val="1722069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63772-4F7F-69CC-E866-8A3AD3CDF3EC}"/>
              </a:ext>
            </a:extLst>
          </p:cNvPr>
          <p:cNvSpPr>
            <a:spLocks noGrp="1"/>
          </p:cNvSpPr>
          <p:nvPr>
            <p:ph type="title"/>
          </p:nvPr>
        </p:nvSpPr>
        <p:spPr>
          <a:xfrm>
            <a:off x="5876923" y="1260637"/>
            <a:ext cx="5806251" cy="1569660"/>
          </a:xfrm>
        </p:spPr>
        <p:txBody>
          <a:bodyPr vert="horz" lIns="91440" tIns="45720" rIns="91440" bIns="45720" rtlCol="0" anchor="b">
            <a:noAutofit/>
          </a:bodyPr>
          <a:lstStyle/>
          <a:p>
            <a:pPr algn="ctr">
              <a:lnSpc>
                <a:spcPct val="90000"/>
              </a:lnSpc>
            </a:pPr>
            <a:r>
              <a:rPr lang="en-US" sz="3200" b="1" dirty="0">
                <a:solidFill>
                  <a:srgbClr val="045594"/>
                </a:solidFill>
              </a:rPr>
              <a:t>SPECIFIC ACTIVITY AGREEMENT (SAA)</a:t>
            </a:r>
            <a:br>
              <a:rPr lang="en-US" sz="3200" b="1" dirty="0">
                <a:solidFill>
                  <a:srgbClr val="045594"/>
                </a:solidFill>
              </a:rPr>
            </a:br>
            <a:br>
              <a:rPr lang="en-US" sz="3200" dirty="0">
                <a:solidFill>
                  <a:srgbClr val="045594"/>
                </a:solidFill>
              </a:rPr>
            </a:br>
            <a:r>
              <a:rPr lang="en-US" sz="3200" b="1" dirty="0">
                <a:solidFill>
                  <a:srgbClr val="13784B"/>
                </a:solidFill>
              </a:rPr>
              <a:t>LIGHTING AGREEMENT</a:t>
            </a:r>
            <a:br>
              <a:rPr lang="en-US" sz="3200" b="1" dirty="0">
                <a:solidFill>
                  <a:srgbClr val="045594"/>
                </a:solidFill>
              </a:rPr>
            </a:br>
            <a:endParaRPr lang="en-US" sz="3200" b="1" dirty="0">
              <a:solidFill>
                <a:srgbClr val="045594"/>
              </a:solidFill>
            </a:endParaRPr>
          </a:p>
        </p:txBody>
      </p:sp>
      <p:pic>
        <p:nvPicPr>
          <p:cNvPr id="8" name="Picture Placeholder 7">
            <a:extLst>
              <a:ext uri="{FF2B5EF4-FFF2-40B4-BE49-F238E27FC236}">
                <a16:creationId xmlns:a16="http://schemas.microsoft.com/office/drawing/2014/main" id="{47609623-4823-44C8-1B24-C85357590E88}"/>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572" r="3572"/>
          <a:stretch/>
        </p:blipFill>
        <p:spPr>
          <a:xfrm>
            <a:off x="389313" y="664451"/>
            <a:ext cx="4964886" cy="5951239"/>
          </a:xfrm>
          <a:prstGeom prst="rect">
            <a:avLst/>
          </a:prstGeom>
          <a:ln w="76200">
            <a:solidFill>
              <a:srgbClr val="FFC000"/>
            </a:solidFill>
          </a:ln>
        </p:spPr>
      </p:pic>
      <p:sp>
        <p:nvSpPr>
          <p:cNvPr id="3" name="TextBox 2">
            <a:extLst>
              <a:ext uri="{FF2B5EF4-FFF2-40B4-BE49-F238E27FC236}">
                <a16:creationId xmlns:a16="http://schemas.microsoft.com/office/drawing/2014/main" id="{1F60B737-9220-3396-2FF2-7F873FBB3F8F}"/>
              </a:ext>
            </a:extLst>
          </p:cNvPr>
          <p:cNvSpPr txBox="1"/>
          <p:nvPr/>
        </p:nvSpPr>
        <p:spPr>
          <a:xfrm>
            <a:off x="5876923" y="2565892"/>
            <a:ext cx="5589146" cy="4154984"/>
          </a:xfrm>
          <a:prstGeom prst="rect">
            <a:avLst/>
          </a:prstGeom>
          <a:noFill/>
        </p:spPr>
        <p:txBody>
          <a:bodyPr wrap="square" rtlCol="0">
            <a:spAutoFit/>
          </a:bodyPr>
          <a:lstStyle/>
          <a:p>
            <a:pPr marL="457200" indent="-457200">
              <a:buFont typeface="Arial" panose="020B0604020202020204" pitchFamily="34" charset="0"/>
              <a:buChar char="•"/>
            </a:pPr>
            <a:r>
              <a:rPr lang="en-US" sz="2400" dirty="0">
                <a:solidFill>
                  <a:srgbClr val="000000"/>
                </a:solidFill>
              </a:rPr>
              <a:t>LG responsible for the </a:t>
            </a:r>
            <a:r>
              <a:rPr lang="en-US" sz="2400" b="1" dirty="0">
                <a:solidFill>
                  <a:srgbClr val="000000"/>
                </a:solidFill>
              </a:rPr>
              <a:t>costs </a:t>
            </a:r>
            <a:r>
              <a:rPr lang="en-US" sz="2400" dirty="0">
                <a:solidFill>
                  <a:srgbClr val="000000"/>
                </a:solidFill>
              </a:rPr>
              <a:t>of the </a:t>
            </a:r>
            <a:r>
              <a:rPr lang="en-US" sz="2400" b="1" dirty="0">
                <a:solidFill>
                  <a:srgbClr val="000000"/>
                </a:solidFill>
              </a:rPr>
              <a:t>operation</a:t>
            </a:r>
            <a:r>
              <a:rPr lang="en-US" sz="2400" dirty="0">
                <a:solidFill>
                  <a:srgbClr val="000000"/>
                </a:solidFill>
              </a:rPr>
              <a:t>, the </a:t>
            </a:r>
            <a:r>
              <a:rPr lang="en-US" sz="2400" b="1" dirty="0">
                <a:solidFill>
                  <a:srgbClr val="000000"/>
                </a:solidFill>
              </a:rPr>
              <a:t>repair</a:t>
            </a:r>
            <a:r>
              <a:rPr lang="en-US" sz="2400" dirty="0">
                <a:solidFill>
                  <a:srgbClr val="000000"/>
                </a:solidFill>
              </a:rPr>
              <a:t> and the </a:t>
            </a:r>
            <a:r>
              <a:rPr lang="en-US" sz="2400" b="1" dirty="0">
                <a:solidFill>
                  <a:srgbClr val="000000"/>
                </a:solidFill>
              </a:rPr>
              <a:t>maintenance</a:t>
            </a:r>
            <a:r>
              <a:rPr lang="en-US" sz="2400" dirty="0">
                <a:solidFill>
                  <a:srgbClr val="000000"/>
                </a:solidFill>
              </a:rPr>
              <a:t> for the lighting system.  </a:t>
            </a:r>
          </a:p>
          <a:p>
            <a:pPr marL="457200" indent="-457200">
              <a:buFont typeface="Arial" panose="020B0604020202020204" pitchFamily="34" charset="0"/>
              <a:buChar char="•"/>
            </a:pPr>
            <a:endParaRPr lang="en-US" sz="2400" dirty="0">
              <a:solidFill>
                <a:srgbClr val="000000"/>
              </a:solidFill>
            </a:endParaRPr>
          </a:p>
          <a:p>
            <a:pPr marL="457200" indent="-457200">
              <a:buFont typeface="Arial" panose="020B0604020202020204" pitchFamily="34" charset="0"/>
              <a:buChar char="•"/>
            </a:pPr>
            <a:r>
              <a:rPr lang="en-US" sz="2400" dirty="0">
                <a:solidFill>
                  <a:srgbClr val="000000"/>
                </a:solidFill>
              </a:rPr>
              <a:t>LG will </a:t>
            </a:r>
            <a:r>
              <a:rPr lang="en-US" sz="2400" b="1" dirty="0">
                <a:solidFill>
                  <a:srgbClr val="000000"/>
                </a:solidFill>
              </a:rPr>
              <a:t>provide and pay for all the energy.</a:t>
            </a:r>
          </a:p>
          <a:p>
            <a:endParaRPr lang="en-US" sz="2400" dirty="0">
              <a:solidFill>
                <a:srgbClr val="000000"/>
              </a:solidFill>
            </a:endParaRPr>
          </a:p>
          <a:p>
            <a:pPr marL="457200" indent="-457200">
              <a:buFont typeface="Arial" panose="020B0604020202020204" pitchFamily="34" charset="0"/>
              <a:buChar char="•"/>
            </a:pPr>
            <a:r>
              <a:rPr lang="en-US" sz="2400" dirty="0">
                <a:solidFill>
                  <a:srgbClr val="000000"/>
                </a:solidFill>
              </a:rPr>
              <a:t>DPS (lighting group) coordinates and executes the lighting agreement.  </a:t>
            </a:r>
          </a:p>
        </p:txBody>
      </p:sp>
    </p:spTree>
    <p:extLst>
      <p:ext uri="{BB962C8B-B14F-4D97-AF65-F5344CB8AC3E}">
        <p14:creationId xmlns:p14="http://schemas.microsoft.com/office/powerpoint/2010/main" val="3111968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Person writing on notebook">
            <a:extLst>
              <a:ext uri="{FF2B5EF4-FFF2-40B4-BE49-F238E27FC236}">
                <a16:creationId xmlns:a16="http://schemas.microsoft.com/office/drawing/2014/main" id="{7F401E47-AD87-4331-AA0C-BA4781327CB3}"/>
              </a:ext>
            </a:extLst>
          </p:cNvPr>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l="3556" r="1" b="1"/>
          <a:stretch/>
        </p:blipFill>
        <p:spPr>
          <a:xfrm>
            <a:off x="20" y="10"/>
            <a:ext cx="12191980" cy="6857990"/>
          </a:xfrm>
          <a:prstGeom prst="rect">
            <a:avLst/>
          </a:prstGeom>
        </p:spPr>
      </p:pic>
      <p:sp>
        <p:nvSpPr>
          <p:cNvPr id="2" name="TextBox 1">
            <a:extLst>
              <a:ext uri="{FF2B5EF4-FFF2-40B4-BE49-F238E27FC236}">
                <a16:creationId xmlns:a16="http://schemas.microsoft.com/office/drawing/2014/main" id="{255323E9-716A-E9AD-070B-0941CF55FC5B}"/>
              </a:ext>
            </a:extLst>
          </p:cNvPr>
          <p:cNvSpPr txBox="1"/>
          <p:nvPr/>
        </p:nvSpPr>
        <p:spPr>
          <a:xfrm>
            <a:off x="1881288" y="-161932"/>
            <a:ext cx="9542525" cy="1200329"/>
          </a:xfrm>
          <a:prstGeom prst="rect">
            <a:avLst/>
          </a:prstGeom>
          <a:noFill/>
        </p:spPr>
        <p:txBody>
          <a:bodyPr wrap="square" rtlCol="0">
            <a:spAutoFit/>
          </a:bodyPr>
          <a:lstStyle/>
          <a:p>
            <a:br>
              <a:rPr lang="en-US" sz="3600" dirty="0">
                <a:solidFill>
                  <a:schemeClr val="bg1"/>
                </a:solidFill>
              </a:rPr>
            </a:br>
            <a:r>
              <a:rPr lang="en-US" sz="3600" dirty="0">
                <a:solidFill>
                  <a:schemeClr val="bg1"/>
                </a:solidFill>
              </a:rPr>
              <a:t>How do I “Fill Out” the selected Agreement?</a:t>
            </a:r>
          </a:p>
        </p:txBody>
      </p:sp>
    </p:spTree>
    <p:extLst>
      <p:ext uri="{BB962C8B-B14F-4D97-AF65-F5344CB8AC3E}">
        <p14:creationId xmlns:p14="http://schemas.microsoft.com/office/powerpoint/2010/main" val="706107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EFBD40-4D69-D7BE-7B42-A739293426D7}"/>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5AA9DAEF-A540-4EEF-18DE-0352C87D74D1}"/>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2" name="TextBox 1">
            <a:extLst>
              <a:ext uri="{FF2B5EF4-FFF2-40B4-BE49-F238E27FC236}">
                <a16:creationId xmlns:a16="http://schemas.microsoft.com/office/drawing/2014/main" id="{3D299125-3E18-9AD9-16B0-6FEC9BB7D6F1}"/>
              </a:ext>
            </a:extLst>
          </p:cNvPr>
          <p:cNvSpPr txBox="1"/>
          <p:nvPr/>
        </p:nvSpPr>
        <p:spPr>
          <a:xfrm>
            <a:off x="1535139" y="2551837"/>
            <a:ext cx="8694113" cy="1754326"/>
          </a:xfrm>
          <a:prstGeom prst="rect">
            <a:avLst/>
          </a:prstGeom>
          <a:noFill/>
        </p:spPr>
        <p:txBody>
          <a:bodyPr wrap="square" rtlCol="0">
            <a:spAutoFit/>
          </a:bodyPr>
          <a:lstStyle/>
          <a:p>
            <a:pPr algn="ctr"/>
            <a:br>
              <a:rPr lang="en-US" sz="3600" dirty="0">
                <a:solidFill>
                  <a:srgbClr val="045594"/>
                </a:solidFill>
              </a:rPr>
            </a:br>
            <a:r>
              <a:rPr lang="en-US" sz="3600" dirty="0">
                <a:solidFill>
                  <a:srgbClr val="045594"/>
                </a:solidFill>
              </a:rPr>
              <a:t>PROJECT FRAMEWORK AGREEMENT</a:t>
            </a:r>
          </a:p>
          <a:p>
            <a:pPr algn="ctr"/>
            <a:r>
              <a:rPr lang="en-US" sz="3600" dirty="0">
                <a:solidFill>
                  <a:srgbClr val="045594"/>
                </a:solidFill>
              </a:rPr>
              <a:t>(PFA)</a:t>
            </a:r>
          </a:p>
        </p:txBody>
      </p:sp>
    </p:spTree>
    <p:extLst>
      <p:ext uri="{BB962C8B-B14F-4D97-AF65-F5344CB8AC3E}">
        <p14:creationId xmlns:p14="http://schemas.microsoft.com/office/powerpoint/2010/main" val="22828865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9A90A-C57D-7A99-76DF-A24C820DCCB9}"/>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48D4E7B7-00A9-BCA6-89DA-39D79D49DDA5}"/>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EEAAE8AB-5262-F5F9-850E-4E39669FDD60}"/>
              </a:ext>
            </a:extLst>
          </p:cNvPr>
          <p:cNvSpPr>
            <a:spLocks noGrp="1"/>
          </p:cNvSpPr>
          <p:nvPr>
            <p:ph type="title"/>
          </p:nvPr>
        </p:nvSpPr>
        <p:spPr>
          <a:xfrm>
            <a:off x="0" y="0"/>
            <a:ext cx="12191999" cy="6857999"/>
          </a:xfrm>
          <a:gradFill>
            <a:gsLst>
              <a:gs pos="0">
                <a:srgbClr val="00B0F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l" rtl="0">
              <a:lnSpc>
                <a:spcPct val="90000"/>
              </a:lnSpc>
              <a:spcBef>
                <a:spcPct val="0"/>
              </a:spcBef>
            </a:pPr>
            <a:endParaRPr lang="en-US" sz="4800" b="1" kern="1200" dirty="0">
              <a:solidFill>
                <a:schemeClr val="tx1">
                  <a:lumMod val="85000"/>
                  <a:lumOff val="15000"/>
                </a:schemeClr>
              </a:solidFill>
              <a:latin typeface="+mj-lt"/>
              <a:ea typeface="+mj-ea"/>
              <a:cs typeface="+mj-cs"/>
            </a:endParaRPr>
          </a:p>
        </p:txBody>
      </p:sp>
      <p:pic>
        <p:nvPicPr>
          <p:cNvPr id="3" name="Picture 2">
            <a:extLst>
              <a:ext uri="{FF2B5EF4-FFF2-40B4-BE49-F238E27FC236}">
                <a16:creationId xmlns:a16="http://schemas.microsoft.com/office/drawing/2014/main" id="{2AF6778B-733D-0907-2069-33295C804C1C}"/>
              </a:ext>
            </a:extLst>
          </p:cNvPr>
          <p:cNvPicPr>
            <a:picLocks noChangeAspect="1"/>
          </p:cNvPicPr>
          <p:nvPr/>
        </p:nvPicPr>
        <p:blipFill>
          <a:blip r:embed="rId4"/>
          <a:stretch>
            <a:fillRect/>
          </a:stretch>
        </p:blipFill>
        <p:spPr>
          <a:xfrm>
            <a:off x="355179" y="656302"/>
            <a:ext cx="4757554" cy="6015516"/>
          </a:xfrm>
          <a:prstGeom prst="rect">
            <a:avLst/>
          </a:prstGeom>
          <a:ln w="76200">
            <a:solidFill>
              <a:srgbClr val="13784B"/>
            </a:solidFill>
          </a:ln>
        </p:spPr>
      </p:pic>
      <p:sp>
        <p:nvSpPr>
          <p:cNvPr id="4" name="Rectangle 3">
            <a:extLst>
              <a:ext uri="{FF2B5EF4-FFF2-40B4-BE49-F238E27FC236}">
                <a16:creationId xmlns:a16="http://schemas.microsoft.com/office/drawing/2014/main" id="{CD0C3851-C920-022A-7E41-771DE440E370}"/>
              </a:ext>
            </a:extLst>
          </p:cNvPr>
          <p:cNvSpPr/>
          <p:nvPr/>
        </p:nvSpPr>
        <p:spPr>
          <a:xfrm>
            <a:off x="5391523" y="1014520"/>
            <a:ext cx="6271856" cy="565729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2EA3766-EA9B-E18A-ACF2-C79AAC1825AE}"/>
              </a:ext>
            </a:extLst>
          </p:cNvPr>
          <p:cNvSpPr txBox="1"/>
          <p:nvPr/>
        </p:nvSpPr>
        <p:spPr>
          <a:xfrm>
            <a:off x="5848723" y="1225485"/>
            <a:ext cx="5982637" cy="5016758"/>
          </a:xfrm>
          <a:prstGeom prst="rect">
            <a:avLst/>
          </a:prstGeom>
          <a:noFill/>
        </p:spPr>
        <p:txBody>
          <a:bodyPr wrap="square" rtlCol="0">
            <a:spAutoFit/>
          </a:bodyPr>
          <a:lstStyle/>
          <a:p>
            <a:r>
              <a:rPr lang="en-US" sz="2000" dirty="0">
                <a:solidFill>
                  <a:srgbClr val="000000"/>
                </a:solidFill>
              </a:rPr>
              <a:t>PFA template located online at</a:t>
            </a:r>
          </a:p>
          <a:p>
            <a:r>
              <a:rPr lang="en-US" sz="2000" b="1" dirty="0">
                <a:solidFill>
                  <a:srgbClr val="000000"/>
                </a:solidFill>
              </a:rPr>
              <a:t>ROADS/Design Related Resources/Category: Program Delivery: LAP/ Template – Federal PFA with Cover Letter</a:t>
            </a:r>
          </a:p>
          <a:p>
            <a:endParaRPr lang="en-US" sz="2000" dirty="0">
              <a:solidFill>
                <a:srgbClr val="000000"/>
              </a:solidFill>
            </a:endParaRPr>
          </a:p>
          <a:p>
            <a:r>
              <a:rPr lang="en-US" sz="2000" u="sng" dirty="0">
                <a:solidFill>
                  <a:srgbClr val="000000"/>
                </a:solidFill>
              </a:rPr>
              <a:t>Before</a:t>
            </a:r>
            <a:r>
              <a:rPr lang="en-US" sz="2000" dirty="0">
                <a:solidFill>
                  <a:srgbClr val="000000"/>
                </a:solidFill>
              </a:rPr>
              <a:t> preparing the cover letter and PFA, the PM must know:</a:t>
            </a:r>
          </a:p>
          <a:p>
            <a:pPr marL="342900" indent="-342900">
              <a:buFont typeface="Arial" panose="020B0604020202020204" pitchFamily="34" charset="0"/>
              <a:buChar char="•"/>
            </a:pPr>
            <a:r>
              <a:rPr lang="en-US" sz="2000" b="1" dirty="0">
                <a:solidFill>
                  <a:srgbClr val="0070C0"/>
                </a:solidFill>
              </a:rPr>
              <a:t>Who</a:t>
            </a:r>
            <a:r>
              <a:rPr lang="en-US" sz="2000" dirty="0">
                <a:solidFill>
                  <a:srgbClr val="000000"/>
                </a:solidFill>
              </a:rPr>
              <a:t> should receive the agreement</a:t>
            </a:r>
          </a:p>
          <a:p>
            <a:pPr marL="800100" lvl="1" indent="-342900">
              <a:buFont typeface="Courier New" panose="02070309020205020404" pitchFamily="49" charset="0"/>
              <a:buChar char="o"/>
            </a:pPr>
            <a:r>
              <a:rPr lang="en-US" sz="2000" dirty="0">
                <a:solidFill>
                  <a:srgbClr val="000000"/>
                </a:solidFill>
              </a:rPr>
              <a:t>Mayor (city)</a:t>
            </a:r>
          </a:p>
          <a:p>
            <a:pPr marL="800100" lvl="1" indent="-342900">
              <a:buFont typeface="Courier New" panose="02070309020205020404" pitchFamily="49" charset="0"/>
              <a:buChar char="o"/>
            </a:pPr>
            <a:r>
              <a:rPr lang="en-US" sz="2000" dirty="0">
                <a:solidFill>
                  <a:srgbClr val="000000"/>
                </a:solidFill>
              </a:rPr>
              <a:t>Chairman (county board of commissioners)</a:t>
            </a:r>
          </a:p>
          <a:p>
            <a:pPr marL="800100" lvl="1" indent="-342900">
              <a:buFont typeface="Courier New" panose="02070309020205020404" pitchFamily="49" charset="0"/>
              <a:buChar char="o"/>
            </a:pPr>
            <a:r>
              <a:rPr lang="en-US" sz="2000" dirty="0">
                <a:solidFill>
                  <a:srgbClr val="000000"/>
                </a:solidFill>
              </a:rPr>
              <a:t>Director of Public Works (city)</a:t>
            </a:r>
          </a:p>
          <a:p>
            <a:pPr marL="800100" lvl="1" indent="-342900">
              <a:buFont typeface="Courier New" panose="02070309020205020404" pitchFamily="49" charset="0"/>
              <a:buChar char="o"/>
            </a:pPr>
            <a:endParaRPr lang="en-US" sz="2000" dirty="0">
              <a:solidFill>
                <a:srgbClr val="000000"/>
              </a:solidFill>
            </a:endParaRPr>
          </a:p>
          <a:p>
            <a:pPr lvl="1"/>
            <a:r>
              <a:rPr lang="en-US" sz="2000" dirty="0">
                <a:solidFill>
                  <a:srgbClr val="000000"/>
                </a:solidFill>
              </a:rPr>
              <a:t>If the project is within the city limits, it may be the Mayor or the Director of Public Works. </a:t>
            </a:r>
            <a:r>
              <a:rPr lang="en-US" sz="2000" b="1" dirty="0">
                <a:solidFill>
                  <a:srgbClr val="0070C0"/>
                </a:solidFill>
              </a:rPr>
              <a:t>Call and verify who will sign the PFA. </a:t>
            </a:r>
          </a:p>
          <a:p>
            <a:pPr marL="800100" lvl="1" indent="-342900">
              <a:buFont typeface="Arial" panose="020B0604020202020204" pitchFamily="34" charset="0"/>
              <a:buChar char="•"/>
            </a:pPr>
            <a:endParaRPr lang="en-US" sz="2000" dirty="0">
              <a:solidFill>
                <a:srgbClr val="000000"/>
              </a:solidFill>
            </a:endParaRPr>
          </a:p>
        </p:txBody>
      </p:sp>
      <p:pic>
        <p:nvPicPr>
          <p:cNvPr id="12" name="Graphic 11" descr="Telephone with solid fill">
            <a:extLst>
              <a:ext uri="{FF2B5EF4-FFF2-40B4-BE49-F238E27FC236}">
                <a16:creationId xmlns:a16="http://schemas.microsoft.com/office/drawing/2014/main" id="{084091D4-BE04-E63F-98BF-DD19ADD6BF4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91523" y="4814104"/>
            <a:ext cx="914400" cy="914400"/>
          </a:xfrm>
          <a:prstGeom prst="rect">
            <a:avLst/>
          </a:prstGeom>
        </p:spPr>
      </p:pic>
    </p:spTree>
    <p:extLst>
      <p:ext uri="{BB962C8B-B14F-4D97-AF65-F5344CB8AC3E}">
        <p14:creationId xmlns:p14="http://schemas.microsoft.com/office/powerpoint/2010/main" val="81708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0193F-0127-2A0D-0335-DBF28A85AB31}"/>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3BE9E845-7031-3BF2-B86A-ADE8C4DE40C8}"/>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968FC1E4-CE8E-4A89-D35B-8D9D64269745}"/>
              </a:ext>
            </a:extLst>
          </p:cNvPr>
          <p:cNvSpPr>
            <a:spLocks noGrp="1"/>
          </p:cNvSpPr>
          <p:nvPr>
            <p:ph type="title"/>
          </p:nvPr>
        </p:nvSpPr>
        <p:spPr>
          <a:xfrm>
            <a:off x="0" y="0"/>
            <a:ext cx="12191999" cy="6857999"/>
          </a:xfrm>
          <a:gradFill>
            <a:gsLst>
              <a:gs pos="0">
                <a:srgbClr val="00B0F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l" rtl="0">
              <a:lnSpc>
                <a:spcPct val="90000"/>
              </a:lnSpc>
              <a:spcBef>
                <a:spcPct val="0"/>
              </a:spcBef>
            </a:pPr>
            <a:endParaRPr lang="en-US" sz="4800" b="1" kern="1200" dirty="0">
              <a:solidFill>
                <a:schemeClr val="tx1">
                  <a:lumMod val="85000"/>
                  <a:lumOff val="15000"/>
                </a:schemeClr>
              </a:solidFill>
              <a:latin typeface="+mj-lt"/>
              <a:ea typeface="+mj-ea"/>
              <a:cs typeface="+mj-cs"/>
            </a:endParaRPr>
          </a:p>
        </p:txBody>
      </p:sp>
      <p:sp>
        <p:nvSpPr>
          <p:cNvPr id="4" name="Rectangle 3">
            <a:extLst>
              <a:ext uri="{FF2B5EF4-FFF2-40B4-BE49-F238E27FC236}">
                <a16:creationId xmlns:a16="http://schemas.microsoft.com/office/drawing/2014/main" id="{3429E038-4729-944A-07D5-9682D0315D7C}"/>
              </a:ext>
            </a:extLst>
          </p:cNvPr>
          <p:cNvSpPr/>
          <p:nvPr/>
        </p:nvSpPr>
        <p:spPr>
          <a:xfrm>
            <a:off x="5704114" y="1659118"/>
            <a:ext cx="6271856" cy="50351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BD727ACF-0838-9E6C-C7B9-D852552B3F9B}"/>
              </a:ext>
            </a:extLst>
          </p:cNvPr>
          <p:cNvSpPr txBox="1"/>
          <p:nvPr/>
        </p:nvSpPr>
        <p:spPr>
          <a:xfrm>
            <a:off x="6598430" y="3177974"/>
            <a:ext cx="5271438" cy="707886"/>
          </a:xfrm>
          <a:prstGeom prst="rect">
            <a:avLst/>
          </a:prstGeom>
          <a:noFill/>
        </p:spPr>
        <p:txBody>
          <a:bodyPr wrap="square" rtlCol="0">
            <a:spAutoFit/>
          </a:bodyPr>
          <a:lstStyle/>
          <a:p>
            <a:pPr lvl="1"/>
            <a:r>
              <a:rPr lang="en-US" sz="2000" dirty="0">
                <a:solidFill>
                  <a:srgbClr val="000000"/>
                </a:solidFill>
              </a:rPr>
              <a:t>Delete this page prior to routing for signatures</a:t>
            </a:r>
          </a:p>
        </p:txBody>
      </p:sp>
      <p:pic>
        <p:nvPicPr>
          <p:cNvPr id="7" name="Picture 6">
            <a:extLst>
              <a:ext uri="{FF2B5EF4-FFF2-40B4-BE49-F238E27FC236}">
                <a16:creationId xmlns:a16="http://schemas.microsoft.com/office/drawing/2014/main" id="{C1D6EC17-288E-B7AA-BD90-0DC7C3B6CEDE}"/>
              </a:ext>
            </a:extLst>
          </p:cNvPr>
          <p:cNvPicPr>
            <a:picLocks noChangeAspect="1"/>
          </p:cNvPicPr>
          <p:nvPr/>
        </p:nvPicPr>
        <p:blipFill>
          <a:blip r:embed="rId4"/>
          <a:stretch>
            <a:fillRect/>
          </a:stretch>
        </p:blipFill>
        <p:spPr>
          <a:xfrm>
            <a:off x="390027" y="1259788"/>
            <a:ext cx="5349696" cy="4776515"/>
          </a:xfrm>
          <a:prstGeom prst="rect">
            <a:avLst/>
          </a:prstGeom>
          <a:ln w="76200">
            <a:solidFill>
              <a:srgbClr val="13784B"/>
            </a:solidFill>
          </a:ln>
        </p:spPr>
      </p:pic>
      <p:sp>
        <p:nvSpPr>
          <p:cNvPr id="8" name="Arrow: Right 7">
            <a:extLst>
              <a:ext uri="{FF2B5EF4-FFF2-40B4-BE49-F238E27FC236}">
                <a16:creationId xmlns:a16="http://schemas.microsoft.com/office/drawing/2014/main" id="{06DDBC3B-B805-0028-7DC3-0FF77A3E7B08}"/>
              </a:ext>
            </a:extLst>
          </p:cNvPr>
          <p:cNvSpPr/>
          <p:nvPr/>
        </p:nvSpPr>
        <p:spPr>
          <a:xfrm rot="10800000">
            <a:off x="5987821" y="3251962"/>
            <a:ext cx="928915" cy="559911"/>
          </a:xfrm>
          <a:prstGeom prst="rightArrow">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1195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95146-34A3-002E-C026-FDAC82BB8832}"/>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21EC5F36-23FF-E9E8-90DD-7AA8DF6B467E}"/>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4F7F3F1B-D28F-0A29-452A-CD47CC4F352A}"/>
              </a:ext>
            </a:extLst>
          </p:cNvPr>
          <p:cNvSpPr>
            <a:spLocks noGrp="1"/>
          </p:cNvSpPr>
          <p:nvPr>
            <p:ph type="title"/>
          </p:nvPr>
        </p:nvSpPr>
        <p:spPr>
          <a:xfrm>
            <a:off x="0" y="0"/>
            <a:ext cx="12191999" cy="6857999"/>
          </a:xfrm>
          <a:gradFill>
            <a:gsLst>
              <a:gs pos="0">
                <a:srgbClr val="00B0F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l" rtl="0">
              <a:lnSpc>
                <a:spcPct val="90000"/>
              </a:lnSpc>
              <a:spcBef>
                <a:spcPct val="0"/>
              </a:spcBef>
            </a:pPr>
            <a:endParaRPr lang="en-US" sz="4800" b="1" kern="1200" dirty="0">
              <a:solidFill>
                <a:schemeClr val="tx1">
                  <a:lumMod val="85000"/>
                  <a:lumOff val="15000"/>
                </a:schemeClr>
              </a:solidFill>
              <a:latin typeface="+mj-lt"/>
              <a:ea typeface="+mj-ea"/>
              <a:cs typeface="+mj-cs"/>
            </a:endParaRPr>
          </a:p>
        </p:txBody>
      </p:sp>
      <p:pic>
        <p:nvPicPr>
          <p:cNvPr id="3" name="Picture 2">
            <a:extLst>
              <a:ext uri="{FF2B5EF4-FFF2-40B4-BE49-F238E27FC236}">
                <a16:creationId xmlns:a16="http://schemas.microsoft.com/office/drawing/2014/main" id="{B10FA2EC-F1D4-E371-A24D-3FB07BE989F5}"/>
              </a:ext>
            </a:extLst>
          </p:cNvPr>
          <p:cNvPicPr>
            <a:picLocks noChangeAspect="1"/>
          </p:cNvPicPr>
          <p:nvPr/>
        </p:nvPicPr>
        <p:blipFill>
          <a:blip r:embed="rId4"/>
          <a:stretch>
            <a:fillRect/>
          </a:stretch>
        </p:blipFill>
        <p:spPr>
          <a:xfrm>
            <a:off x="384010" y="716438"/>
            <a:ext cx="5013942" cy="5861125"/>
          </a:xfrm>
          <a:prstGeom prst="rect">
            <a:avLst/>
          </a:prstGeom>
          <a:ln w="76200">
            <a:solidFill>
              <a:srgbClr val="13784B"/>
            </a:solidFill>
          </a:ln>
        </p:spPr>
      </p:pic>
      <p:pic>
        <p:nvPicPr>
          <p:cNvPr id="9" name="Picture 8">
            <a:extLst>
              <a:ext uri="{FF2B5EF4-FFF2-40B4-BE49-F238E27FC236}">
                <a16:creationId xmlns:a16="http://schemas.microsoft.com/office/drawing/2014/main" id="{33D26B8E-24A8-B1B1-586B-816834F3F73A}"/>
              </a:ext>
            </a:extLst>
          </p:cNvPr>
          <p:cNvPicPr>
            <a:picLocks noChangeAspect="1"/>
          </p:cNvPicPr>
          <p:nvPr/>
        </p:nvPicPr>
        <p:blipFill>
          <a:blip r:embed="rId5"/>
          <a:stretch>
            <a:fillRect/>
          </a:stretch>
        </p:blipFill>
        <p:spPr>
          <a:xfrm>
            <a:off x="5879863" y="1634111"/>
            <a:ext cx="3591426" cy="514422"/>
          </a:xfrm>
          <a:prstGeom prst="rect">
            <a:avLst/>
          </a:prstGeom>
          <a:ln w="63500">
            <a:solidFill>
              <a:srgbClr val="045594"/>
            </a:solidFill>
          </a:ln>
        </p:spPr>
      </p:pic>
      <p:pic>
        <p:nvPicPr>
          <p:cNvPr id="12" name="Picture 11">
            <a:extLst>
              <a:ext uri="{FF2B5EF4-FFF2-40B4-BE49-F238E27FC236}">
                <a16:creationId xmlns:a16="http://schemas.microsoft.com/office/drawing/2014/main" id="{8E594542-B549-21F7-2805-4D7A42265D8C}"/>
              </a:ext>
            </a:extLst>
          </p:cNvPr>
          <p:cNvPicPr>
            <a:picLocks noChangeAspect="1"/>
          </p:cNvPicPr>
          <p:nvPr/>
        </p:nvPicPr>
        <p:blipFill>
          <a:blip r:embed="rId6"/>
          <a:stretch>
            <a:fillRect/>
          </a:stretch>
        </p:blipFill>
        <p:spPr>
          <a:xfrm>
            <a:off x="5694274" y="3187403"/>
            <a:ext cx="6268325" cy="800212"/>
          </a:xfrm>
          <a:prstGeom prst="rect">
            <a:avLst/>
          </a:prstGeom>
          <a:ln w="63500">
            <a:solidFill>
              <a:srgbClr val="045594"/>
            </a:solidFill>
          </a:ln>
        </p:spPr>
      </p:pic>
      <p:sp>
        <p:nvSpPr>
          <p:cNvPr id="22" name="Arrow: Right 21">
            <a:extLst>
              <a:ext uri="{FF2B5EF4-FFF2-40B4-BE49-F238E27FC236}">
                <a16:creationId xmlns:a16="http://schemas.microsoft.com/office/drawing/2014/main" id="{51DA8F46-738D-90AB-6F29-B063470E9505}"/>
              </a:ext>
            </a:extLst>
          </p:cNvPr>
          <p:cNvSpPr/>
          <p:nvPr/>
        </p:nvSpPr>
        <p:spPr>
          <a:xfrm rot="1495024">
            <a:off x="3980472" y="1214009"/>
            <a:ext cx="1839434" cy="226275"/>
          </a:xfrm>
          <a:prstGeom prst="rightArrow">
            <a:avLst/>
          </a:prstGeom>
          <a:solidFill>
            <a:srgbClr val="045594"/>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Arrow: Right 22">
            <a:extLst>
              <a:ext uri="{FF2B5EF4-FFF2-40B4-BE49-F238E27FC236}">
                <a16:creationId xmlns:a16="http://schemas.microsoft.com/office/drawing/2014/main" id="{97D706B3-313C-C9F7-BA5E-8246EF3E3A66}"/>
              </a:ext>
            </a:extLst>
          </p:cNvPr>
          <p:cNvSpPr/>
          <p:nvPr/>
        </p:nvSpPr>
        <p:spPr>
          <a:xfrm rot="2412387">
            <a:off x="3613958" y="2600053"/>
            <a:ext cx="2193313" cy="316961"/>
          </a:xfrm>
          <a:prstGeom prst="rightArrow">
            <a:avLst/>
          </a:prstGeom>
          <a:solidFill>
            <a:srgbClr val="045594"/>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808E4C3C-7029-0B81-F4FF-5D8F67833BA3}"/>
              </a:ext>
            </a:extLst>
          </p:cNvPr>
          <p:cNvSpPr txBox="1"/>
          <p:nvPr/>
        </p:nvSpPr>
        <p:spPr>
          <a:xfrm>
            <a:off x="9700688" y="1547020"/>
            <a:ext cx="2261911" cy="707886"/>
          </a:xfrm>
          <a:prstGeom prst="rect">
            <a:avLst/>
          </a:prstGeom>
          <a:noFill/>
        </p:spPr>
        <p:txBody>
          <a:bodyPr wrap="square" rtlCol="0">
            <a:spAutoFit/>
          </a:bodyPr>
          <a:lstStyle/>
          <a:p>
            <a:r>
              <a:rPr lang="en-US" sz="2000" dirty="0">
                <a:solidFill>
                  <a:srgbClr val="000000"/>
                </a:solidFill>
              </a:rPr>
              <a:t>City of XXX (or)</a:t>
            </a:r>
          </a:p>
          <a:p>
            <a:r>
              <a:rPr lang="en-US" sz="2000" dirty="0">
                <a:solidFill>
                  <a:srgbClr val="000000"/>
                </a:solidFill>
              </a:rPr>
              <a:t>XXX County</a:t>
            </a:r>
          </a:p>
        </p:txBody>
      </p:sp>
      <p:sp>
        <p:nvSpPr>
          <p:cNvPr id="28" name="TextBox 27">
            <a:extLst>
              <a:ext uri="{FF2B5EF4-FFF2-40B4-BE49-F238E27FC236}">
                <a16:creationId xmlns:a16="http://schemas.microsoft.com/office/drawing/2014/main" id="{ED5B6382-6073-6021-363B-D78E07FB56C3}"/>
              </a:ext>
            </a:extLst>
          </p:cNvPr>
          <p:cNvSpPr txBox="1"/>
          <p:nvPr/>
        </p:nvSpPr>
        <p:spPr>
          <a:xfrm>
            <a:off x="7439652" y="4158578"/>
            <a:ext cx="2777567" cy="400110"/>
          </a:xfrm>
          <a:prstGeom prst="rect">
            <a:avLst/>
          </a:prstGeom>
          <a:noFill/>
        </p:spPr>
        <p:txBody>
          <a:bodyPr wrap="square" rtlCol="0">
            <a:spAutoFit/>
          </a:bodyPr>
          <a:lstStyle/>
          <a:p>
            <a:r>
              <a:rPr lang="en-US" sz="2000" dirty="0">
                <a:solidFill>
                  <a:srgbClr val="000000"/>
                </a:solidFill>
              </a:rPr>
              <a:t>Select  the correct box</a:t>
            </a:r>
          </a:p>
        </p:txBody>
      </p:sp>
    </p:spTree>
    <p:extLst>
      <p:ext uri="{BB962C8B-B14F-4D97-AF65-F5344CB8AC3E}">
        <p14:creationId xmlns:p14="http://schemas.microsoft.com/office/powerpoint/2010/main" val="4156566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grpId="0" nodeType="afterEffect">
                                  <p:stCondLst>
                                    <p:cond delay="1000"/>
                                  </p:stCondLst>
                                  <p:childTnLst>
                                    <p:set>
                                      <p:cBhvr>
                                        <p:cTn id="17" dur="1" fill="hold">
                                          <p:stCondLst>
                                            <p:cond delay="0"/>
                                          </p:stCondLst>
                                        </p:cTn>
                                        <p:tgtEl>
                                          <p:spTgt spid="2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 presetClass="entr" presetSubtype="0" fill="hold" grpId="0" nodeType="afterEffect">
                                  <p:stCondLst>
                                    <p:cond delay="100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6"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95146-34A3-002E-C026-FDAC82BB8832}"/>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21EC5F36-23FF-E9E8-90DD-7AA8DF6B467E}"/>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4F7F3F1B-D28F-0A29-452A-CD47CC4F352A}"/>
              </a:ext>
            </a:extLst>
          </p:cNvPr>
          <p:cNvSpPr>
            <a:spLocks noGrp="1"/>
          </p:cNvSpPr>
          <p:nvPr>
            <p:ph type="title"/>
          </p:nvPr>
        </p:nvSpPr>
        <p:spPr>
          <a:xfrm>
            <a:off x="0" y="0"/>
            <a:ext cx="12191999" cy="6857999"/>
          </a:xfrm>
          <a:gradFill>
            <a:gsLst>
              <a:gs pos="0">
                <a:srgbClr val="00B0F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l" rtl="0">
              <a:lnSpc>
                <a:spcPct val="90000"/>
              </a:lnSpc>
              <a:spcBef>
                <a:spcPct val="0"/>
              </a:spcBef>
            </a:pPr>
            <a:endParaRPr lang="en-US" sz="4800" b="1" kern="1200" dirty="0">
              <a:solidFill>
                <a:schemeClr val="tx1">
                  <a:lumMod val="85000"/>
                  <a:lumOff val="15000"/>
                </a:schemeClr>
              </a:solidFill>
              <a:latin typeface="+mj-lt"/>
              <a:ea typeface="+mj-ea"/>
              <a:cs typeface="+mj-cs"/>
            </a:endParaRPr>
          </a:p>
        </p:txBody>
      </p:sp>
      <p:pic>
        <p:nvPicPr>
          <p:cNvPr id="3" name="Picture 2">
            <a:extLst>
              <a:ext uri="{FF2B5EF4-FFF2-40B4-BE49-F238E27FC236}">
                <a16:creationId xmlns:a16="http://schemas.microsoft.com/office/drawing/2014/main" id="{B10FA2EC-F1D4-E371-A24D-3FB07BE989F5}"/>
              </a:ext>
            </a:extLst>
          </p:cNvPr>
          <p:cNvPicPr>
            <a:picLocks noChangeAspect="1"/>
          </p:cNvPicPr>
          <p:nvPr/>
        </p:nvPicPr>
        <p:blipFill>
          <a:blip r:embed="rId4"/>
          <a:stretch>
            <a:fillRect/>
          </a:stretch>
        </p:blipFill>
        <p:spPr>
          <a:xfrm>
            <a:off x="354159" y="629922"/>
            <a:ext cx="5133926" cy="6001382"/>
          </a:xfrm>
          <a:prstGeom prst="rect">
            <a:avLst/>
          </a:prstGeom>
          <a:ln w="76200">
            <a:solidFill>
              <a:srgbClr val="13784B"/>
            </a:solidFill>
          </a:ln>
        </p:spPr>
      </p:pic>
      <p:pic>
        <p:nvPicPr>
          <p:cNvPr id="14" name="Picture 13">
            <a:extLst>
              <a:ext uri="{FF2B5EF4-FFF2-40B4-BE49-F238E27FC236}">
                <a16:creationId xmlns:a16="http://schemas.microsoft.com/office/drawing/2014/main" id="{A4FFDE46-A396-03E3-07F5-F3A3A14A7767}"/>
              </a:ext>
            </a:extLst>
          </p:cNvPr>
          <p:cNvPicPr>
            <a:picLocks noChangeAspect="1"/>
          </p:cNvPicPr>
          <p:nvPr/>
        </p:nvPicPr>
        <p:blipFill>
          <a:blip r:embed="rId5"/>
          <a:stretch>
            <a:fillRect/>
          </a:stretch>
        </p:blipFill>
        <p:spPr>
          <a:xfrm>
            <a:off x="4247451" y="980762"/>
            <a:ext cx="7944548" cy="1465012"/>
          </a:xfrm>
          <a:prstGeom prst="rect">
            <a:avLst/>
          </a:prstGeom>
          <a:ln w="63500">
            <a:solidFill>
              <a:srgbClr val="045594"/>
            </a:solidFill>
          </a:ln>
        </p:spPr>
      </p:pic>
      <p:pic>
        <p:nvPicPr>
          <p:cNvPr id="21" name="Picture 20">
            <a:extLst>
              <a:ext uri="{FF2B5EF4-FFF2-40B4-BE49-F238E27FC236}">
                <a16:creationId xmlns:a16="http://schemas.microsoft.com/office/drawing/2014/main" id="{BEDD5F77-1B3E-4077-FA8B-EA180D1F703A}"/>
              </a:ext>
            </a:extLst>
          </p:cNvPr>
          <p:cNvPicPr>
            <a:picLocks noChangeAspect="1"/>
          </p:cNvPicPr>
          <p:nvPr/>
        </p:nvPicPr>
        <p:blipFill>
          <a:blip r:embed="rId6"/>
          <a:stretch>
            <a:fillRect/>
          </a:stretch>
        </p:blipFill>
        <p:spPr>
          <a:xfrm>
            <a:off x="3068852" y="4261626"/>
            <a:ext cx="8907118" cy="514422"/>
          </a:xfrm>
          <a:prstGeom prst="rect">
            <a:avLst/>
          </a:prstGeom>
          <a:ln w="63500">
            <a:solidFill>
              <a:srgbClr val="045594"/>
            </a:solidFill>
          </a:ln>
        </p:spPr>
      </p:pic>
      <p:sp>
        <p:nvSpPr>
          <p:cNvPr id="24" name="Arrow: Right 23">
            <a:extLst>
              <a:ext uri="{FF2B5EF4-FFF2-40B4-BE49-F238E27FC236}">
                <a16:creationId xmlns:a16="http://schemas.microsoft.com/office/drawing/2014/main" id="{CF4E6669-36E2-3882-20A6-B011EA300D13}"/>
              </a:ext>
            </a:extLst>
          </p:cNvPr>
          <p:cNvSpPr/>
          <p:nvPr/>
        </p:nvSpPr>
        <p:spPr>
          <a:xfrm rot="19983713">
            <a:off x="3042078" y="1825116"/>
            <a:ext cx="1022290" cy="263560"/>
          </a:xfrm>
          <a:prstGeom prst="rightArrow">
            <a:avLst/>
          </a:prstGeom>
          <a:solidFill>
            <a:srgbClr val="045594"/>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Right 24">
            <a:extLst>
              <a:ext uri="{FF2B5EF4-FFF2-40B4-BE49-F238E27FC236}">
                <a16:creationId xmlns:a16="http://schemas.microsoft.com/office/drawing/2014/main" id="{32DECD62-6738-6B91-F561-C4620CCEB2A6}"/>
              </a:ext>
            </a:extLst>
          </p:cNvPr>
          <p:cNvSpPr/>
          <p:nvPr/>
        </p:nvSpPr>
        <p:spPr>
          <a:xfrm rot="19533257">
            <a:off x="899120" y="5157463"/>
            <a:ext cx="2008394" cy="368172"/>
          </a:xfrm>
          <a:prstGeom prst="rightArrow">
            <a:avLst/>
          </a:prstGeom>
          <a:solidFill>
            <a:srgbClr val="045594"/>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5EBCD28-29A5-6DA7-60F7-91B51A5CBCFB}"/>
              </a:ext>
            </a:extLst>
          </p:cNvPr>
          <p:cNvSpPr txBox="1"/>
          <p:nvPr/>
        </p:nvSpPr>
        <p:spPr>
          <a:xfrm>
            <a:off x="5969390" y="6169639"/>
            <a:ext cx="5700994" cy="461665"/>
          </a:xfrm>
          <a:prstGeom prst="rect">
            <a:avLst/>
          </a:prstGeom>
          <a:solidFill>
            <a:schemeClr val="accent2">
              <a:lumMod val="60000"/>
              <a:lumOff val="40000"/>
            </a:schemeClr>
          </a:solidFill>
        </p:spPr>
        <p:txBody>
          <a:bodyPr wrap="square" rtlCol="0">
            <a:spAutoFit/>
          </a:bodyPr>
          <a:lstStyle/>
          <a:p>
            <a:r>
              <a:rPr lang="en-US" sz="2400" dirty="0">
                <a:solidFill>
                  <a:srgbClr val="000000"/>
                </a:solidFill>
              </a:rPr>
              <a:t>Do not forget to remove yellow highlights</a:t>
            </a:r>
          </a:p>
        </p:txBody>
      </p:sp>
      <p:sp>
        <p:nvSpPr>
          <p:cNvPr id="29" name="TextBox 28">
            <a:extLst>
              <a:ext uri="{FF2B5EF4-FFF2-40B4-BE49-F238E27FC236}">
                <a16:creationId xmlns:a16="http://schemas.microsoft.com/office/drawing/2014/main" id="{EC030EE5-673F-7BC9-00F6-E2DD493B2CE1}"/>
              </a:ext>
            </a:extLst>
          </p:cNvPr>
          <p:cNvSpPr txBox="1"/>
          <p:nvPr/>
        </p:nvSpPr>
        <p:spPr>
          <a:xfrm>
            <a:off x="5766371" y="5011150"/>
            <a:ext cx="6147341" cy="707886"/>
          </a:xfrm>
          <a:prstGeom prst="rect">
            <a:avLst/>
          </a:prstGeom>
          <a:noFill/>
        </p:spPr>
        <p:txBody>
          <a:bodyPr wrap="square" rtlCol="0">
            <a:spAutoFit/>
          </a:bodyPr>
          <a:lstStyle/>
          <a:p>
            <a:r>
              <a:rPr lang="en-US" sz="2000" dirty="0">
                <a:solidFill>
                  <a:srgbClr val="000000"/>
                </a:solidFill>
              </a:rPr>
              <a:t>PM must fill in the date for when LPA certification expires.</a:t>
            </a:r>
          </a:p>
        </p:txBody>
      </p:sp>
      <p:sp>
        <p:nvSpPr>
          <p:cNvPr id="30" name="TextBox 29">
            <a:extLst>
              <a:ext uri="{FF2B5EF4-FFF2-40B4-BE49-F238E27FC236}">
                <a16:creationId xmlns:a16="http://schemas.microsoft.com/office/drawing/2014/main" id="{65B107C0-C0D3-D35E-0DE5-1807C49E2DDC}"/>
              </a:ext>
            </a:extLst>
          </p:cNvPr>
          <p:cNvSpPr txBox="1"/>
          <p:nvPr/>
        </p:nvSpPr>
        <p:spPr>
          <a:xfrm>
            <a:off x="5766371" y="2569433"/>
            <a:ext cx="6425628" cy="1015663"/>
          </a:xfrm>
          <a:prstGeom prst="rect">
            <a:avLst/>
          </a:prstGeom>
          <a:noFill/>
        </p:spPr>
        <p:txBody>
          <a:bodyPr wrap="square" rtlCol="0">
            <a:spAutoFit/>
          </a:bodyPr>
          <a:lstStyle/>
          <a:p>
            <a:r>
              <a:rPr lang="en-US" sz="2000" dirty="0">
                <a:solidFill>
                  <a:srgbClr val="000000"/>
                </a:solidFill>
              </a:rPr>
              <a:t>Update the info – For the effective date of the agreement, leave it blank until the Commissioner has signed the agreement. </a:t>
            </a:r>
            <a:endParaRPr lang="en-US" sz="2000" dirty="0">
              <a:solidFill>
                <a:srgbClr val="000000"/>
              </a:solidFill>
              <a:highlight>
                <a:srgbClr val="FF00FF"/>
              </a:highlight>
            </a:endParaRPr>
          </a:p>
        </p:txBody>
      </p:sp>
    </p:spTree>
    <p:extLst>
      <p:ext uri="{BB962C8B-B14F-4D97-AF65-F5344CB8AC3E}">
        <p14:creationId xmlns:p14="http://schemas.microsoft.com/office/powerpoint/2010/main" val="3850029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grpId="0" nodeType="afterEffect">
                                  <p:stCondLst>
                                    <p:cond delay="1000"/>
                                  </p:stCondLst>
                                  <p:childTnLst>
                                    <p:set>
                                      <p:cBhvr>
                                        <p:cTn id="17" dur="1" fill="hold">
                                          <p:stCondLst>
                                            <p:cond delay="0"/>
                                          </p:stCondLst>
                                        </p:cTn>
                                        <p:tgtEl>
                                          <p:spTgt spid="3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1" presetClass="entr" presetSubtype="0" fill="hold" grpId="0" nodeType="afterEffect">
                                  <p:stCondLst>
                                    <p:cond delay="100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7" grpId="0" animBg="1"/>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1D44874-98A9-4B50-C027-A18CD9A0F9A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89490C6-A8E0-6534-C9AB-4331099D2FD6}"/>
              </a:ext>
            </a:extLst>
          </p:cNvPr>
          <p:cNvSpPr>
            <a:spLocks noGrp="1"/>
          </p:cNvSpPr>
          <p:nvPr>
            <p:ph type="title"/>
          </p:nvPr>
        </p:nvSpPr>
        <p:spPr>
          <a:xfrm>
            <a:off x="3338617" y="326302"/>
            <a:ext cx="5715000" cy="939144"/>
          </a:xfrm>
        </p:spPr>
        <p:txBody>
          <a:bodyPr>
            <a:noAutofit/>
          </a:bodyPr>
          <a:lstStyle/>
          <a:p>
            <a:r>
              <a:rPr lang="en-US" sz="4000" dirty="0"/>
              <a:t>Learning Objectives</a:t>
            </a:r>
          </a:p>
        </p:txBody>
      </p:sp>
      <p:grpSp>
        <p:nvGrpSpPr>
          <p:cNvPr id="28" name="Group 27">
            <a:extLst>
              <a:ext uri="{FF2B5EF4-FFF2-40B4-BE49-F238E27FC236}">
                <a16:creationId xmlns:a16="http://schemas.microsoft.com/office/drawing/2014/main" id="{47EB8212-1AD9-ACF1-65CA-E235EDD81323}"/>
              </a:ext>
            </a:extLst>
          </p:cNvPr>
          <p:cNvGrpSpPr/>
          <p:nvPr/>
        </p:nvGrpSpPr>
        <p:grpSpPr>
          <a:xfrm>
            <a:off x="4650495" y="2534976"/>
            <a:ext cx="2538930" cy="2266759"/>
            <a:chOff x="8203807" y="3890196"/>
            <a:chExt cx="2538930" cy="2266759"/>
          </a:xfrm>
        </p:grpSpPr>
        <p:sp>
          <p:nvSpPr>
            <p:cNvPr id="9" name="TextBox 8">
              <a:extLst>
                <a:ext uri="{FF2B5EF4-FFF2-40B4-BE49-F238E27FC236}">
                  <a16:creationId xmlns:a16="http://schemas.microsoft.com/office/drawing/2014/main" id="{2203729A-D626-0AB2-B473-7E0582EFC0F9}"/>
                </a:ext>
              </a:extLst>
            </p:cNvPr>
            <p:cNvSpPr txBox="1"/>
            <p:nvPr/>
          </p:nvSpPr>
          <p:spPr>
            <a:xfrm>
              <a:off x="8203807" y="5325958"/>
              <a:ext cx="2538930" cy="830997"/>
            </a:xfrm>
            <a:prstGeom prst="rect">
              <a:avLst/>
            </a:prstGeom>
            <a:noFill/>
          </p:spPr>
          <p:txBody>
            <a:bodyPr wrap="square" rtlCol="0">
              <a:spAutoFit/>
            </a:bodyPr>
            <a:lstStyle/>
            <a:p>
              <a:pPr algn="ctr"/>
              <a:r>
                <a:rPr lang="en-US" sz="2400" dirty="0"/>
                <a:t>Filling Out the Agreement</a:t>
              </a:r>
            </a:p>
          </p:txBody>
        </p:sp>
        <p:sp>
          <p:nvSpPr>
            <p:cNvPr id="21" name="Rectangle: Rounded Corners 20">
              <a:extLst>
                <a:ext uri="{FF2B5EF4-FFF2-40B4-BE49-F238E27FC236}">
                  <a16:creationId xmlns:a16="http://schemas.microsoft.com/office/drawing/2014/main" id="{3E39DC4A-8C40-AE34-558C-509C5348FF79}"/>
                </a:ext>
              </a:extLst>
            </p:cNvPr>
            <p:cNvSpPr/>
            <p:nvPr/>
          </p:nvSpPr>
          <p:spPr>
            <a:xfrm>
              <a:off x="8546224" y="3890196"/>
              <a:ext cx="1854097" cy="127841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Graphic 24" descr="Calligraphy Pen with solid fill">
              <a:extLst>
                <a:ext uri="{FF2B5EF4-FFF2-40B4-BE49-F238E27FC236}">
                  <a16:creationId xmlns:a16="http://schemas.microsoft.com/office/drawing/2014/main" id="{DA991042-1FD6-0375-00D6-C2F76DB0B4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40600" y="3923459"/>
              <a:ext cx="1119334" cy="1119334"/>
            </a:xfrm>
            <a:prstGeom prst="rect">
              <a:avLst/>
            </a:prstGeom>
          </p:spPr>
        </p:pic>
      </p:grpSp>
    </p:spTree>
    <p:extLst>
      <p:ext uri="{BB962C8B-B14F-4D97-AF65-F5344CB8AC3E}">
        <p14:creationId xmlns:p14="http://schemas.microsoft.com/office/powerpoint/2010/main" val="140301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DBBCE-136C-C13E-D082-A36EC356611F}"/>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DCDA8B8E-634A-F664-6000-90ABEBE861EF}"/>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4" name="Rectangle 3">
            <a:extLst>
              <a:ext uri="{FF2B5EF4-FFF2-40B4-BE49-F238E27FC236}">
                <a16:creationId xmlns:a16="http://schemas.microsoft.com/office/drawing/2014/main" id="{D04732A1-22F4-8822-15E5-88B770BA4BB5}"/>
              </a:ext>
            </a:extLst>
          </p:cNvPr>
          <p:cNvSpPr/>
          <p:nvPr/>
        </p:nvSpPr>
        <p:spPr>
          <a:xfrm>
            <a:off x="152725" y="3356737"/>
            <a:ext cx="11886547" cy="331508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9CF9A5B8-E9E4-E852-E6C6-F1168F768B4C}"/>
              </a:ext>
            </a:extLst>
          </p:cNvPr>
          <p:cNvSpPr txBox="1"/>
          <p:nvPr/>
        </p:nvSpPr>
        <p:spPr>
          <a:xfrm>
            <a:off x="551991" y="4407686"/>
            <a:ext cx="11277152" cy="1631216"/>
          </a:xfrm>
          <a:prstGeom prst="rect">
            <a:avLst/>
          </a:prstGeom>
          <a:noFill/>
        </p:spPr>
        <p:txBody>
          <a:bodyPr wrap="square" rtlCol="0">
            <a:spAutoFit/>
          </a:bodyPr>
          <a:lstStyle/>
          <a:p>
            <a:r>
              <a:rPr lang="en-US" sz="2000" dirty="0">
                <a:solidFill>
                  <a:srgbClr val="000000"/>
                </a:solidFill>
              </a:rPr>
              <a:t>For Section 4, choose which applies.</a:t>
            </a:r>
          </a:p>
          <a:p>
            <a:endParaRPr lang="en-US" sz="2000" dirty="0">
              <a:solidFill>
                <a:srgbClr val="000000"/>
              </a:solidFill>
            </a:endParaRPr>
          </a:p>
          <a:p>
            <a:pPr marL="342900" indent="-342900">
              <a:buFont typeface="Arial" panose="020B0604020202020204" pitchFamily="34" charset="0"/>
              <a:buChar char="•"/>
            </a:pPr>
            <a:r>
              <a:rPr lang="en-US" sz="2000" dirty="0">
                <a:solidFill>
                  <a:srgbClr val="000000"/>
                </a:solidFill>
              </a:rPr>
              <a:t>If there is a Memorandum of Agreement (MOA), remove the words “reserved” and “or”.</a:t>
            </a:r>
          </a:p>
          <a:p>
            <a:endParaRPr lang="en-US" sz="2000" dirty="0">
              <a:solidFill>
                <a:srgbClr val="000000"/>
              </a:solidFill>
            </a:endParaRPr>
          </a:p>
          <a:p>
            <a:pPr marL="342900" indent="-342900">
              <a:buFont typeface="Arial" panose="020B0604020202020204" pitchFamily="34" charset="0"/>
              <a:buChar char="•"/>
            </a:pPr>
            <a:r>
              <a:rPr lang="en-US" sz="2000" dirty="0">
                <a:solidFill>
                  <a:srgbClr val="000000"/>
                </a:solidFill>
              </a:rPr>
              <a:t>If there is not a MOA, remove the word “or” and the paragraph. </a:t>
            </a:r>
          </a:p>
        </p:txBody>
      </p:sp>
      <p:pic>
        <p:nvPicPr>
          <p:cNvPr id="6" name="Picture 5">
            <a:extLst>
              <a:ext uri="{FF2B5EF4-FFF2-40B4-BE49-F238E27FC236}">
                <a16:creationId xmlns:a16="http://schemas.microsoft.com/office/drawing/2014/main" id="{D3AC573C-5487-88CE-67AA-4953A105212D}"/>
              </a:ext>
            </a:extLst>
          </p:cNvPr>
          <p:cNvPicPr>
            <a:picLocks noChangeAspect="1"/>
          </p:cNvPicPr>
          <p:nvPr/>
        </p:nvPicPr>
        <p:blipFill>
          <a:blip r:embed="rId5"/>
          <a:stretch>
            <a:fillRect/>
          </a:stretch>
        </p:blipFill>
        <p:spPr>
          <a:xfrm>
            <a:off x="551991" y="1092605"/>
            <a:ext cx="11076495" cy="2682165"/>
          </a:xfrm>
          <a:prstGeom prst="rect">
            <a:avLst/>
          </a:prstGeom>
          <a:ln w="76200">
            <a:solidFill>
              <a:srgbClr val="13784B"/>
            </a:solidFill>
          </a:ln>
        </p:spPr>
      </p:pic>
    </p:spTree>
    <p:extLst>
      <p:ext uri="{BB962C8B-B14F-4D97-AF65-F5344CB8AC3E}">
        <p14:creationId xmlns:p14="http://schemas.microsoft.com/office/powerpoint/2010/main" val="205203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4AF1B-003E-423A-6E6D-317ED539AAA3}"/>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9606F3BE-B6A2-CDDC-C97F-BB247EE1621F}"/>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pic>
        <p:nvPicPr>
          <p:cNvPr id="3" name="Picture 2">
            <a:extLst>
              <a:ext uri="{FF2B5EF4-FFF2-40B4-BE49-F238E27FC236}">
                <a16:creationId xmlns:a16="http://schemas.microsoft.com/office/drawing/2014/main" id="{D9B4ED7B-C5BE-5883-A11B-14FF57C7A6C7}"/>
              </a:ext>
            </a:extLst>
          </p:cNvPr>
          <p:cNvPicPr>
            <a:picLocks noChangeAspect="1"/>
          </p:cNvPicPr>
          <p:nvPr/>
        </p:nvPicPr>
        <p:blipFill>
          <a:blip r:embed="rId5"/>
          <a:stretch>
            <a:fillRect/>
          </a:stretch>
        </p:blipFill>
        <p:spPr>
          <a:xfrm>
            <a:off x="927492" y="761217"/>
            <a:ext cx="10160002" cy="4899187"/>
          </a:xfrm>
          <a:prstGeom prst="rect">
            <a:avLst/>
          </a:prstGeom>
          <a:ln w="76200">
            <a:solidFill>
              <a:srgbClr val="13784B"/>
            </a:solidFill>
          </a:ln>
        </p:spPr>
      </p:pic>
      <p:sp>
        <p:nvSpPr>
          <p:cNvPr id="29" name="TextBox 28">
            <a:extLst>
              <a:ext uri="{FF2B5EF4-FFF2-40B4-BE49-F238E27FC236}">
                <a16:creationId xmlns:a16="http://schemas.microsoft.com/office/drawing/2014/main" id="{E1877710-71B4-6395-A00A-F0DF86A09044}"/>
              </a:ext>
            </a:extLst>
          </p:cNvPr>
          <p:cNvSpPr txBox="1"/>
          <p:nvPr/>
        </p:nvSpPr>
        <p:spPr>
          <a:xfrm>
            <a:off x="772474" y="5892234"/>
            <a:ext cx="10647052" cy="707886"/>
          </a:xfrm>
          <a:prstGeom prst="rect">
            <a:avLst/>
          </a:prstGeom>
          <a:noFill/>
        </p:spPr>
        <p:txBody>
          <a:bodyPr wrap="square" rtlCol="0">
            <a:spAutoFit/>
          </a:bodyPr>
          <a:lstStyle/>
          <a:p>
            <a:r>
              <a:rPr lang="en-US" sz="2000" dirty="0">
                <a:solidFill>
                  <a:srgbClr val="000000"/>
                </a:solidFill>
              </a:rPr>
              <a:t>For Section 11, PM should confirm with the LG whether they have insurance or are self-insured. Check the appropriate box. </a:t>
            </a:r>
          </a:p>
        </p:txBody>
      </p:sp>
    </p:spTree>
    <p:extLst>
      <p:ext uri="{BB962C8B-B14F-4D97-AF65-F5344CB8AC3E}">
        <p14:creationId xmlns:p14="http://schemas.microsoft.com/office/powerpoint/2010/main" val="7769931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4008F-EB81-5DAE-A3DB-5447BA087275}"/>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EC82CA83-8CEA-4456-FABD-847C7C661E62}"/>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4" name="Rectangle 3">
            <a:extLst>
              <a:ext uri="{FF2B5EF4-FFF2-40B4-BE49-F238E27FC236}">
                <a16:creationId xmlns:a16="http://schemas.microsoft.com/office/drawing/2014/main" id="{F721CE42-E18E-AA71-823F-ECBA2F330F21}"/>
              </a:ext>
            </a:extLst>
          </p:cNvPr>
          <p:cNvSpPr/>
          <p:nvPr/>
        </p:nvSpPr>
        <p:spPr>
          <a:xfrm>
            <a:off x="457421" y="4280094"/>
            <a:ext cx="11400836" cy="135167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D4BC6DE4-8F2C-FABD-1651-68FD4482C5A0}"/>
              </a:ext>
            </a:extLst>
          </p:cNvPr>
          <p:cNvSpPr txBox="1"/>
          <p:nvPr/>
        </p:nvSpPr>
        <p:spPr>
          <a:xfrm>
            <a:off x="551991" y="4969359"/>
            <a:ext cx="11277152" cy="1015663"/>
          </a:xfrm>
          <a:prstGeom prst="rect">
            <a:avLst/>
          </a:prstGeom>
          <a:noFill/>
        </p:spPr>
        <p:txBody>
          <a:bodyPr wrap="square" rtlCol="0">
            <a:spAutoFit/>
          </a:bodyPr>
          <a:lstStyle/>
          <a:p>
            <a:r>
              <a:rPr lang="en-US" sz="2000" dirty="0">
                <a:solidFill>
                  <a:srgbClr val="000000"/>
                </a:solidFill>
              </a:rPr>
              <a:t>Remove “Exhibit B” if a MOA is not required for the project.</a:t>
            </a:r>
          </a:p>
          <a:p>
            <a:endParaRPr lang="en-US" sz="2000" dirty="0">
              <a:solidFill>
                <a:srgbClr val="000000"/>
              </a:solidFill>
            </a:endParaRPr>
          </a:p>
          <a:p>
            <a:r>
              <a:rPr lang="en-US" sz="2000" dirty="0">
                <a:solidFill>
                  <a:srgbClr val="000000"/>
                </a:solidFill>
              </a:rPr>
              <a:t>If there is a MOA, the executed copy is to be attached to the PFA in Exhibit B. </a:t>
            </a:r>
          </a:p>
        </p:txBody>
      </p:sp>
      <p:pic>
        <p:nvPicPr>
          <p:cNvPr id="6" name="Picture 5">
            <a:extLst>
              <a:ext uri="{FF2B5EF4-FFF2-40B4-BE49-F238E27FC236}">
                <a16:creationId xmlns:a16="http://schemas.microsoft.com/office/drawing/2014/main" id="{9764E124-44C0-3992-E758-3A28D498C897}"/>
              </a:ext>
            </a:extLst>
          </p:cNvPr>
          <p:cNvPicPr>
            <a:picLocks noChangeAspect="1"/>
          </p:cNvPicPr>
          <p:nvPr/>
        </p:nvPicPr>
        <p:blipFill>
          <a:blip r:embed="rId5"/>
          <a:stretch>
            <a:fillRect/>
          </a:stretch>
        </p:blipFill>
        <p:spPr>
          <a:xfrm>
            <a:off x="551991" y="1198275"/>
            <a:ext cx="11031848" cy="3196012"/>
          </a:xfrm>
          <a:prstGeom prst="rect">
            <a:avLst/>
          </a:prstGeom>
          <a:ln w="76200">
            <a:solidFill>
              <a:srgbClr val="13784B"/>
            </a:solidFill>
          </a:ln>
        </p:spPr>
      </p:pic>
    </p:spTree>
    <p:extLst>
      <p:ext uri="{BB962C8B-B14F-4D97-AF65-F5344CB8AC3E}">
        <p14:creationId xmlns:p14="http://schemas.microsoft.com/office/powerpoint/2010/main" val="3037714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5E3E4-CA58-505A-1F36-50F9A1539B7B}"/>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6F534256-97DF-A8F7-D7A8-E0024B58FC5C}"/>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4" name="Rectangle 3">
            <a:extLst>
              <a:ext uri="{FF2B5EF4-FFF2-40B4-BE49-F238E27FC236}">
                <a16:creationId xmlns:a16="http://schemas.microsoft.com/office/drawing/2014/main" id="{2F3B75BA-6F13-F382-A29B-B1E5227190E4}"/>
              </a:ext>
            </a:extLst>
          </p:cNvPr>
          <p:cNvSpPr/>
          <p:nvPr/>
        </p:nvSpPr>
        <p:spPr>
          <a:xfrm>
            <a:off x="457421" y="3911602"/>
            <a:ext cx="11400836" cy="24094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1B2F66C7-009D-9139-C96A-7BD81947347D}"/>
              </a:ext>
            </a:extLst>
          </p:cNvPr>
          <p:cNvSpPr txBox="1"/>
          <p:nvPr/>
        </p:nvSpPr>
        <p:spPr>
          <a:xfrm>
            <a:off x="519263" y="4511268"/>
            <a:ext cx="11277152" cy="1323439"/>
          </a:xfrm>
          <a:prstGeom prst="rect">
            <a:avLst/>
          </a:prstGeom>
          <a:noFill/>
        </p:spPr>
        <p:txBody>
          <a:bodyPr wrap="square" rtlCol="0">
            <a:spAutoFit/>
          </a:bodyPr>
          <a:lstStyle/>
          <a:p>
            <a:r>
              <a:rPr lang="en-US" sz="2000" dirty="0">
                <a:solidFill>
                  <a:srgbClr val="000000"/>
                </a:solidFill>
              </a:rPr>
              <a:t>Section 14 of the PFA, the contact for GDOT is the Office Head for OPD.</a:t>
            </a:r>
          </a:p>
          <a:p>
            <a:endParaRPr lang="en-US" sz="2000" dirty="0">
              <a:solidFill>
                <a:srgbClr val="000000"/>
              </a:solidFill>
            </a:endParaRPr>
          </a:p>
          <a:p>
            <a:r>
              <a:rPr lang="en-US" sz="2000" dirty="0">
                <a:solidFill>
                  <a:srgbClr val="000000"/>
                </a:solidFill>
              </a:rPr>
              <a:t>The LG contact is the full-time staff member that is LAP certified. PM will need to get this person’s information from the LG.</a:t>
            </a:r>
          </a:p>
        </p:txBody>
      </p:sp>
      <p:pic>
        <p:nvPicPr>
          <p:cNvPr id="8" name="Picture 7">
            <a:extLst>
              <a:ext uri="{FF2B5EF4-FFF2-40B4-BE49-F238E27FC236}">
                <a16:creationId xmlns:a16="http://schemas.microsoft.com/office/drawing/2014/main" id="{C9B2C5E8-297C-2D6A-F8B4-A508BEC93840}"/>
              </a:ext>
            </a:extLst>
          </p:cNvPr>
          <p:cNvPicPr>
            <a:picLocks noChangeAspect="1"/>
          </p:cNvPicPr>
          <p:nvPr/>
        </p:nvPicPr>
        <p:blipFill>
          <a:blip r:embed="rId4"/>
          <a:stretch>
            <a:fillRect/>
          </a:stretch>
        </p:blipFill>
        <p:spPr>
          <a:xfrm>
            <a:off x="592620" y="1451029"/>
            <a:ext cx="11006759" cy="2460573"/>
          </a:xfrm>
          <a:prstGeom prst="rect">
            <a:avLst/>
          </a:prstGeom>
          <a:ln w="76200">
            <a:solidFill>
              <a:srgbClr val="13784B"/>
            </a:solidFill>
          </a:ln>
        </p:spPr>
      </p:pic>
    </p:spTree>
    <p:extLst>
      <p:ext uri="{BB962C8B-B14F-4D97-AF65-F5344CB8AC3E}">
        <p14:creationId xmlns:p14="http://schemas.microsoft.com/office/powerpoint/2010/main" val="20796379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60012-3FD1-C176-5500-0FC9AF58DC0C}"/>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29F9DDD4-A81B-E1A6-F579-514B658644C2}"/>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29" name="TextBox 28">
            <a:extLst>
              <a:ext uri="{FF2B5EF4-FFF2-40B4-BE49-F238E27FC236}">
                <a16:creationId xmlns:a16="http://schemas.microsoft.com/office/drawing/2014/main" id="{711F1C7F-7E91-044D-78A5-B62768873C38}"/>
              </a:ext>
            </a:extLst>
          </p:cNvPr>
          <p:cNvSpPr txBox="1"/>
          <p:nvPr/>
        </p:nvSpPr>
        <p:spPr>
          <a:xfrm>
            <a:off x="798884" y="5512388"/>
            <a:ext cx="11277152" cy="400110"/>
          </a:xfrm>
          <a:prstGeom prst="rect">
            <a:avLst/>
          </a:prstGeom>
          <a:noFill/>
        </p:spPr>
        <p:txBody>
          <a:bodyPr wrap="square" rtlCol="0">
            <a:spAutoFit/>
          </a:bodyPr>
          <a:lstStyle/>
          <a:p>
            <a:r>
              <a:rPr lang="en-US" sz="2000" dirty="0">
                <a:solidFill>
                  <a:srgbClr val="000000"/>
                </a:solidFill>
              </a:rPr>
              <a:t>After Section 20, do not remove the “[signatures on next page].”</a:t>
            </a:r>
          </a:p>
        </p:txBody>
      </p:sp>
      <p:pic>
        <p:nvPicPr>
          <p:cNvPr id="3" name="Picture 2">
            <a:extLst>
              <a:ext uri="{FF2B5EF4-FFF2-40B4-BE49-F238E27FC236}">
                <a16:creationId xmlns:a16="http://schemas.microsoft.com/office/drawing/2014/main" id="{025B3BD1-45F1-991C-75D7-D6F573633230}"/>
              </a:ext>
            </a:extLst>
          </p:cNvPr>
          <p:cNvPicPr>
            <a:picLocks noChangeAspect="1"/>
          </p:cNvPicPr>
          <p:nvPr/>
        </p:nvPicPr>
        <p:blipFill>
          <a:blip r:embed="rId4"/>
          <a:stretch>
            <a:fillRect/>
          </a:stretch>
        </p:blipFill>
        <p:spPr>
          <a:xfrm>
            <a:off x="947019" y="1541872"/>
            <a:ext cx="10297962" cy="3086531"/>
          </a:xfrm>
          <a:prstGeom prst="rect">
            <a:avLst/>
          </a:prstGeom>
          <a:ln w="76200">
            <a:solidFill>
              <a:srgbClr val="13784B"/>
            </a:solidFill>
          </a:ln>
        </p:spPr>
      </p:pic>
    </p:spTree>
    <p:extLst>
      <p:ext uri="{BB962C8B-B14F-4D97-AF65-F5344CB8AC3E}">
        <p14:creationId xmlns:p14="http://schemas.microsoft.com/office/powerpoint/2010/main" val="2577161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561CF-AD23-A5EE-43F9-FD27DEDE8A17}"/>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6246974A-1179-4188-7B1E-38E99AF226BD}"/>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29" name="TextBox 28">
            <a:extLst>
              <a:ext uri="{FF2B5EF4-FFF2-40B4-BE49-F238E27FC236}">
                <a16:creationId xmlns:a16="http://schemas.microsoft.com/office/drawing/2014/main" id="{ADFC5556-6CD4-C609-C2BF-B2F76DEBFB52}"/>
              </a:ext>
            </a:extLst>
          </p:cNvPr>
          <p:cNvSpPr txBox="1"/>
          <p:nvPr/>
        </p:nvSpPr>
        <p:spPr>
          <a:xfrm>
            <a:off x="5108956" y="2278821"/>
            <a:ext cx="6429451" cy="2862322"/>
          </a:xfrm>
          <a:prstGeom prst="rect">
            <a:avLst/>
          </a:prstGeom>
          <a:noFill/>
        </p:spPr>
        <p:txBody>
          <a:bodyPr wrap="square" rtlCol="0">
            <a:spAutoFit/>
          </a:bodyPr>
          <a:lstStyle/>
          <a:p>
            <a:r>
              <a:rPr lang="en-US" sz="2000" dirty="0">
                <a:solidFill>
                  <a:srgbClr val="000000"/>
                </a:solidFill>
              </a:rPr>
              <a:t>Replace “local government” with the city or county that the PFA is going to be signed by.</a:t>
            </a:r>
          </a:p>
          <a:p>
            <a:endParaRPr lang="en-US" sz="2000" dirty="0">
              <a:solidFill>
                <a:srgbClr val="000000"/>
              </a:solidFill>
            </a:endParaRPr>
          </a:p>
          <a:p>
            <a:r>
              <a:rPr lang="en-US" sz="2000" dirty="0">
                <a:solidFill>
                  <a:srgbClr val="000000"/>
                </a:solidFill>
              </a:rPr>
              <a:t>Replace the “name and title” with the </a:t>
            </a:r>
            <a:r>
              <a:rPr lang="en-US" sz="2000" b="1" dirty="0">
                <a:solidFill>
                  <a:srgbClr val="0070C0"/>
                </a:solidFill>
              </a:rPr>
              <a:t>person who will be signing the PFA</a:t>
            </a:r>
            <a:r>
              <a:rPr lang="en-US" sz="2000" dirty="0">
                <a:solidFill>
                  <a:srgbClr val="000000"/>
                </a:solidFill>
              </a:rPr>
              <a:t>. PM you will need to confirm this with the LG.</a:t>
            </a:r>
          </a:p>
          <a:p>
            <a:endParaRPr lang="en-US" sz="2000" dirty="0">
              <a:solidFill>
                <a:srgbClr val="000000"/>
              </a:solidFill>
            </a:endParaRPr>
          </a:p>
          <a:p>
            <a:r>
              <a:rPr lang="en-US" sz="2000" dirty="0">
                <a:solidFill>
                  <a:srgbClr val="000000"/>
                </a:solidFill>
              </a:rPr>
              <a:t>PM get the Federal Employer Identification Number from the LG and fill this in.</a:t>
            </a:r>
          </a:p>
        </p:txBody>
      </p:sp>
      <p:pic>
        <p:nvPicPr>
          <p:cNvPr id="8" name="Picture 7">
            <a:extLst>
              <a:ext uri="{FF2B5EF4-FFF2-40B4-BE49-F238E27FC236}">
                <a16:creationId xmlns:a16="http://schemas.microsoft.com/office/drawing/2014/main" id="{C6B59C73-0A9E-9E6B-D3B6-ECC58ED4B165}"/>
              </a:ext>
            </a:extLst>
          </p:cNvPr>
          <p:cNvPicPr>
            <a:picLocks noChangeAspect="1"/>
          </p:cNvPicPr>
          <p:nvPr/>
        </p:nvPicPr>
        <p:blipFill>
          <a:blip r:embed="rId4"/>
          <a:stretch>
            <a:fillRect/>
          </a:stretch>
        </p:blipFill>
        <p:spPr>
          <a:xfrm>
            <a:off x="384010" y="679455"/>
            <a:ext cx="3558096" cy="5910225"/>
          </a:xfrm>
          <a:prstGeom prst="rect">
            <a:avLst/>
          </a:prstGeom>
          <a:ln w="76200">
            <a:solidFill>
              <a:srgbClr val="13784B"/>
            </a:solidFill>
          </a:ln>
        </p:spPr>
      </p:pic>
    </p:spTree>
    <p:extLst>
      <p:ext uri="{BB962C8B-B14F-4D97-AF65-F5344CB8AC3E}">
        <p14:creationId xmlns:p14="http://schemas.microsoft.com/office/powerpoint/2010/main" val="3068783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2CDED-0983-5A4D-75D8-66D7743DB5E6}"/>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7599A79D-38C7-3E04-47EA-471F254023CE}"/>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4" name="Rectangle 3">
            <a:extLst>
              <a:ext uri="{FF2B5EF4-FFF2-40B4-BE49-F238E27FC236}">
                <a16:creationId xmlns:a16="http://schemas.microsoft.com/office/drawing/2014/main" id="{6076DD28-CE79-2116-A392-7F6C37B5CE52}"/>
              </a:ext>
            </a:extLst>
          </p:cNvPr>
          <p:cNvSpPr/>
          <p:nvPr/>
        </p:nvSpPr>
        <p:spPr>
          <a:xfrm>
            <a:off x="457421" y="3911603"/>
            <a:ext cx="11400836" cy="14085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TextBox 28">
            <a:extLst>
              <a:ext uri="{FF2B5EF4-FFF2-40B4-BE49-F238E27FC236}">
                <a16:creationId xmlns:a16="http://schemas.microsoft.com/office/drawing/2014/main" id="{B1487F3F-8E78-F482-CE27-9FDE5CEBD96E}"/>
              </a:ext>
            </a:extLst>
          </p:cNvPr>
          <p:cNvSpPr txBox="1"/>
          <p:nvPr/>
        </p:nvSpPr>
        <p:spPr>
          <a:xfrm>
            <a:off x="1021354" y="4966200"/>
            <a:ext cx="9489533" cy="707886"/>
          </a:xfrm>
          <a:prstGeom prst="rect">
            <a:avLst/>
          </a:prstGeom>
          <a:noFill/>
        </p:spPr>
        <p:txBody>
          <a:bodyPr wrap="square" rtlCol="0">
            <a:spAutoFit/>
          </a:bodyPr>
          <a:lstStyle/>
          <a:p>
            <a:r>
              <a:rPr lang="en-US" sz="2000" dirty="0">
                <a:solidFill>
                  <a:srgbClr val="000000"/>
                </a:solidFill>
              </a:rPr>
              <a:t>Follow the direction and insert a screen shot of the STIP/TIP Sheet. Then delete the direction.</a:t>
            </a:r>
          </a:p>
        </p:txBody>
      </p:sp>
      <p:pic>
        <p:nvPicPr>
          <p:cNvPr id="6" name="Picture 5">
            <a:extLst>
              <a:ext uri="{FF2B5EF4-FFF2-40B4-BE49-F238E27FC236}">
                <a16:creationId xmlns:a16="http://schemas.microsoft.com/office/drawing/2014/main" id="{16E59CFC-BAE8-D612-0FAF-156D1DC185EA}"/>
              </a:ext>
            </a:extLst>
          </p:cNvPr>
          <p:cNvPicPr>
            <a:picLocks noChangeAspect="1"/>
          </p:cNvPicPr>
          <p:nvPr/>
        </p:nvPicPr>
        <p:blipFill>
          <a:blip r:embed="rId4"/>
          <a:stretch>
            <a:fillRect/>
          </a:stretch>
        </p:blipFill>
        <p:spPr>
          <a:xfrm>
            <a:off x="1136512" y="1782838"/>
            <a:ext cx="9918976" cy="2656064"/>
          </a:xfrm>
          <a:prstGeom prst="rect">
            <a:avLst/>
          </a:prstGeom>
          <a:ln w="76200">
            <a:solidFill>
              <a:srgbClr val="13784B"/>
            </a:solidFill>
          </a:ln>
        </p:spPr>
      </p:pic>
    </p:spTree>
    <p:extLst>
      <p:ext uri="{BB962C8B-B14F-4D97-AF65-F5344CB8AC3E}">
        <p14:creationId xmlns:p14="http://schemas.microsoft.com/office/powerpoint/2010/main" val="355609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1CFC8-550D-AF55-E80D-FC72A473974A}"/>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6AC949DD-FA64-DAE7-7291-6F1A718A5926}"/>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pic>
        <p:nvPicPr>
          <p:cNvPr id="12" name="Picture 11">
            <a:extLst>
              <a:ext uri="{FF2B5EF4-FFF2-40B4-BE49-F238E27FC236}">
                <a16:creationId xmlns:a16="http://schemas.microsoft.com/office/drawing/2014/main" id="{3E33A003-4EFF-8AB2-3A33-B876A9551A59}"/>
              </a:ext>
            </a:extLst>
          </p:cNvPr>
          <p:cNvPicPr>
            <a:picLocks noChangeAspect="1"/>
          </p:cNvPicPr>
          <p:nvPr/>
        </p:nvPicPr>
        <p:blipFill>
          <a:blip r:embed="rId4"/>
          <a:stretch>
            <a:fillRect/>
          </a:stretch>
        </p:blipFill>
        <p:spPr>
          <a:xfrm>
            <a:off x="762531" y="842236"/>
            <a:ext cx="10681875" cy="5173527"/>
          </a:xfrm>
          <a:prstGeom prst="rect">
            <a:avLst/>
          </a:prstGeom>
          <a:ln w="76200">
            <a:solidFill>
              <a:srgbClr val="13784B"/>
            </a:solidFill>
          </a:ln>
        </p:spPr>
      </p:pic>
      <p:sp>
        <p:nvSpPr>
          <p:cNvPr id="9" name="Callout: Up Arrow 8">
            <a:extLst>
              <a:ext uri="{FF2B5EF4-FFF2-40B4-BE49-F238E27FC236}">
                <a16:creationId xmlns:a16="http://schemas.microsoft.com/office/drawing/2014/main" id="{E19E3F63-BC5A-162C-1D40-30C41B62CDFE}"/>
              </a:ext>
            </a:extLst>
          </p:cNvPr>
          <p:cNvSpPr/>
          <p:nvPr/>
        </p:nvSpPr>
        <p:spPr>
          <a:xfrm>
            <a:off x="6455572" y="4667641"/>
            <a:ext cx="4833257" cy="1038255"/>
          </a:xfrm>
          <a:prstGeom prst="upArrowCallout">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Get date from local government</a:t>
            </a:r>
          </a:p>
        </p:txBody>
      </p:sp>
      <p:sp>
        <p:nvSpPr>
          <p:cNvPr id="13" name="Callout: Down Arrow 12">
            <a:extLst>
              <a:ext uri="{FF2B5EF4-FFF2-40B4-BE49-F238E27FC236}">
                <a16:creationId xmlns:a16="http://schemas.microsoft.com/office/drawing/2014/main" id="{2BDF3BBE-A6A8-7993-9D03-FB89598FA05D}"/>
              </a:ext>
            </a:extLst>
          </p:cNvPr>
          <p:cNvSpPr/>
          <p:nvPr/>
        </p:nvSpPr>
        <p:spPr>
          <a:xfrm>
            <a:off x="1233714" y="3122775"/>
            <a:ext cx="4107543" cy="1393368"/>
          </a:xfrm>
          <a:prstGeom prst="downArrowCallout">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Get info from Emma </a:t>
            </a:r>
            <a:r>
              <a:rPr lang="en-US" sz="2400" dirty="0" err="1"/>
              <a:t>DeLouis</a:t>
            </a:r>
            <a:r>
              <a:rPr lang="en-US" sz="2400" dirty="0"/>
              <a:t> (OFM)</a:t>
            </a:r>
          </a:p>
        </p:txBody>
      </p:sp>
      <p:sp>
        <p:nvSpPr>
          <p:cNvPr id="14" name="Callout: Up Arrow 13">
            <a:extLst>
              <a:ext uri="{FF2B5EF4-FFF2-40B4-BE49-F238E27FC236}">
                <a16:creationId xmlns:a16="http://schemas.microsoft.com/office/drawing/2014/main" id="{20DC9424-B7F8-9901-9A00-321454875A35}"/>
              </a:ext>
            </a:extLst>
          </p:cNvPr>
          <p:cNvSpPr/>
          <p:nvPr/>
        </p:nvSpPr>
        <p:spPr>
          <a:xfrm>
            <a:off x="870856" y="5801907"/>
            <a:ext cx="4833257" cy="1038255"/>
          </a:xfrm>
          <a:prstGeom prst="upArrowCallout">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t>Don’t forget to update</a:t>
            </a:r>
          </a:p>
        </p:txBody>
      </p:sp>
    </p:spTree>
    <p:extLst>
      <p:ext uri="{BB962C8B-B14F-4D97-AF65-F5344CB8AC3E}">
        <p14:creationId xmlns:p14="http://schemas.microsoft.com/office/powerpoint/2010/main" val="5671319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10CB6-F044-28DB-8CAA-DF066F7C7742}"/>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5E0DD321-1CBE-CC53-DF3E-209B4072477F}"/>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pic>
        <p:nvPicPr>
          <p:cNvPr id="3" name="Picture 2">
            <a:extLst>
              <a:ext uri="{FF2B5EF4-FFF2-40B4-BE49-F238E27FC236}">
                <a16:creationId xmlns:a16="http://schemas.microsoft.com/office/drawing/2014/main" id="{6C154D8B-BEED-7D29-9A4C-155E997D5704}"/>
              </a:ext>
            </a:extLst>
          </p:cNvPr>
          <p:cNvPicPr>
            <a:picLocks noChangeAspect="1"/>
          </p:cNvPicPr>
          <p:nvPr/>
        </p:nvPicPr>
        <p:blipFill>
          <a:blip r:embed="rId5"/>
          <a:stretch>
            <a:fillRect/>
          </a:stretch>
        </p:blipFill>
        <p:spPr>
          <a:xfrm>
            <a:off x="357645" y="620372"/>
            <a:ext cx="8437864" cy="5225524"/>
          </a:xfrm>
          <a:prstGeom prst="rect">
            <a:avLst/>
          </a:prstGeom>
          <a:ln w="76200">
            <a:solidFill>
              <a:srgbClr val="13784B"/>
            </a:solidFill>
          </a:ln>
        </p:spPr>
      </p:pic>
      <p:sp>
        <p:nvSpPr>
          <p:cNvPr id="6" name="TextBox 5">
            <a:extLst>
              <a:ext uri="{FF2B5EF4-FFF2-40B4-BE49-F238E27FC236}">
                <a16:creationId xmlns:a16="http://schemas.microsoft.com/office/drawing/2014/main" id="{30D6FE47-772F-D828-A423-7301AB417427}"/>
              </a:ext>
            </a:extLst>
          </p:cNvPr>
          <p:cNvSpPr txBox="1"/>
          <p:nvPr/>
        </p:nvSpPr>
        <p:spPr>
          <a:xfrm>
            <a:off x="8944337" y="2199612"/>
            <a:ext cx="3106047" cy="2862322"/>
          </a:xfrm>
          <a:prstGeom prst="rect">
            <a:avLst/>
          </a:prstGeom>
          <a:noFill/>
        </p:spPr>
        <p:txBody>
          <a:bodyPr wrap="square" rtlCol="0">
            <a:spAutoFit/>
          </a:bodyPr>
          <a:lstStyle/>
          <a:p>
            <a:r>
              <a:rPr lang="en-US" sz="2000" dirty="0">
                <a:solidFill>
                  <a:srgbClr val="000000"/>
                </a:solidFill>
              </a:rPr>
              <a:t>Gather the information as directed on this worksheet. </a:t>
            </a:r>
          </a:p>
          <a:p>
            <a:endParaRPr lang="en-US" sz="2000" dirty="0">
              <a:solidFill>
                <a:srgbClr val="000000"/>
              </a:solidFill>
            </a:endParaRPr>
          </a:p>
          <a:p>
            <a:r>
              <a:rPr lang="en-US" sz="2000" dirty="0">
                <a:solidFill>
                  <a:srgbClr val="000000"/>
                </a:solidFill>
              </a:rPr>
              <a:t>After OPD has reviewed the document, remove the worksheet before placing the PFA into CATS. </a:t>
            </a:r>
          </a:p>
        </p:txBody>
      </p:sp>
      <p:sp>
        <p:nvSpPr>
          <p:cNvPr id="10" name="Rectangle 9">
            <a:extLst>
              <a:ext uri="{FF2B5EF4-FFF2-40B4-BE49-F238E27FC236}">
                <a16:creationId xmlns:a16="http://schemas.microsoft.com/office/drawing/2014/main" id="{A3B40545-8B16-9D5E-89E7-2AD5CE990368}"/>
              </a:ext>
            </a:extLst>
          </p:cNvPr>
          <p:cNvSpPr/>
          <p:nvPr/>
        </p:nvSpPr>
        <p:spPr>
          <a:xfrm>
            <a:off x="337203" y="5979687"/>
            <a:ext cx="11517594" cy="735906"/>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C9B5D4C4-4883-A2FC-52AB-2BB525CD610F}"/>
              </a:ext>
            </a:extLst>
          </p:cNvPr>
          <p:cNvSpPr txBox="1"/>
          <p:nvPr/>
        </p:nvSpPr>
        <p:spPr>
          <a:xfrm>
            <a:off x="357645" y="6007707"/>
            <a:ext cx="11638769" cy="707886"/>
          </a:xfrm>
          <a:prstGeom prst="rect">
            <a:avLst/>
          </a:prstGeom>
          <a:noFill/>
        </p:spPr>
        <p:txBody>
          <a:bodyPr wrap="square" rtlCol="0">
            <a:spAutoFit/>
          </a:bodyPr>
          <a:lstStyle/>
          <a:p>
            <a:r>
              <a:rPr lang="en-US" sz="2000" b="1" dirty="0">
                <a:solidFill>
                  <a:srgbClr val="000000"/>
                </a:solidFill>
              </a:rPr>
              <a:t>Read over</a:t>
            </a:r>
            <a:r>
              <a:rPr lang="en-US" sz="2000" dirty="0">
                <a:solidFill>
                  <a:srgbClr val="000000"/>
                </a:solidFill>
              </a:rPr>
              <a:t> the Federal Award Identification Worksheet Instructions </a:t>
            </a:r>
            <a:r>
              <a:rPr lang="en-US" sz="2000" u="sng" dirty="0">
                <a:solidFill>
                  <a:srgbClr val="000000"/>
                </a:solidFill>
              </a:rPr>
              <a:t>before</a:t>
            </a:r>
            <a:r>
              <a:rPr lang="en-US" sz="2000" dirty="0">
                <a:solidFill>
                  <a:srgbClr val="000000"/>
                </a:solidFill>
              </a:rPr>
              <a:t> contacting the LG. Ask for all of the information at the same time. </a:t>
            </a:r>
          </a:p>
        </p:txBody>
      </p:sp>
    </p:spTree>
    <p:extLst>
      <p:ext uri="{BB962C8B-B14F-4D97-AF65-F5344CB8AC3E}">
        <p14:creationId xmlns:p14="http://schemas.microsoft.com/office/powerpoint/2010/main" val="515917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FA1FB-6A64-65B4-8372-9F82A2088342}"/>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9587D1AB-83D6-F6DD-3127-EC72ECB3E9B7}"/>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7" name="Rectangle 6">
            <a:extLst>
              <a:ext uri="{FF2B5EF4-FFF2-40B4-BE49-F238E27FC236}">
                <a16:creationId xmlns:a16="http://schemas.microsoft.com/office/drawing/2014/main" id="{E051770F-636E-C515-D580-1243808A47A8}"/>
              </a:ext>
            </a:extLst>
          </p:cNvPr>
          <p:cNvSpPr/>
          <p:nvPr/>
        </p:nvSpPr>
        <p:spPr>
          <a:xfrm>
            <a:off x="690170" y="5495534"/>
            <a:ext cx="10811657" cy="10008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137541CD-AB34-5D3A-D0FC-F77C558F0BBA}"/>
              </a:ext>
            </a:extLst>
          </p:cNvPr>
          <p:cNvSpPr txBox="1"/>
          <p:nvPr/>
        </p:nvSpPr>
        <p:spPr>
          <a:xfrm>
            <a:off x="916146" y="6120980"/>
            <a:ext cx="8986018" cy="400110"/>
          </a:xfrm>
          <a:prstGeom prst="rect">
            <a:avLst/>
          </a:prstGeom>
          <a:noFill/>
        </p:spPr>
        <p:txBody>
          <a:bodyPr wrap="square" rtlCol="0">
            <a:spAutoFit/>
          </a:bodyPr>
          <a:lstStyle/>
          <a:p>
            <a:r>
              <a:rPr lang="en-US" sz="2000" dirty="0">
                <a:solidFill>
                  <a:srgbClr val="000000"/>
                </a:solidFill>
              </a:rPr>
              <a:t>Transfer the information from the worksheet instructions. </a:t>
            </a:r>
          </a:p>
        </p:txBody>
      </p:sp>
      <p:pic>
        <p:nvPicPr>
          <p:cNvPr id="14" name="Picture 13">
            <a:extLst>
              <a:ext uri="{FF2B5EF4-FFF2-40B4-BE49-F238E27FC236}">
                <a16:creationId xmlns:a16="http://schemas.microsoft.com/office/drawing/2014/main" id="{D6A4347D-39DF-FFB4-C7FF-86E9805B63EE}"/>
              </a:ext>
            </a:extLst>
          </p:cNvPr>
          <p:cNvPicPr>
            <a:picLocks noChangeAspect="1"/>
          </p:cNvPicPr>
          <p:nvPr/>
        </p:nvPicPr>
        <p:blipFill>
          <a:blip r:embed="rId5"/>
          <a:stretch>
            <a:fillRect/>
          </a:stretch>
        </p:blipFill>
        <p:spPr>
          <a:xfrm>
            <a:off x="1170670" y="771425"/>
            <a:ext cx="9533666" cy="5024500"/>
          </a:xfrm>
          <a:prstGeom prst="rect">
            <a:avLst/>
          </a:prstGeom>
          <a:ln w="76200">
            <a:solidFill>
              <a:srgbClr val="13784B"/>
            </a:solidFill>
          </a:ln>
        </p:spPr>
      </p:pic>
    </p:spTree>
    <p:extLst>
      <p:ext uri="{BB962C8B-B14F-4D97-AF65-F5344CB8AC3E}">
        <p14:creationId xmlns:p14="http://schemas.microsoft.com/office/powerpoint/2010/main" val="2588778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EB473-E539-6D01-9C83-604184E08096}"/>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B964ACEF-E74A-BDDF-D7E5-C91EF72F4BB5}"/>
              </a:ext>
            </a:extLst>
          </p:cNvPr>
          <p:cNvSpPr>
            <a:spLocks noGrp="1"/>
          </p:cNvSpPr>
          <p:nvPr>
            <p:ph type="title"/>
          </p:nvPr>
        </p:nvSpPr>
        <p:spPr>
          <a:xfrm>
            <a:off x="169460" y="4830286"/>
            <a:ext cx="5503333" cy="1030395"/>
          </a:xfrm>
        </p:spPr>
        <p:txBody>
          <a:bodyPr>
            <a:noAutofit/>
          </a:bodyPr>
          <a:lstStyle/>
          <a:p>
            <a:r>
              <a:rPr lang="en-US" sz="3200" dirty="0"/>
              <a:t>Knowledge Review: </a:t>
            </a:r>
            <a:br>
              <a:rPr lang="en-US" sz="3200" dirty="0"/>
            </a:br>
            <a:r>
              <a:rPr lang="en-US" sz="3200" dirty="0"/>
              <a:t>Governing Documents</a:t>
            </a:r>
          </a:p>
        </p:txBody>
      </p:sp>
      <p:pic>
        <p:nvPicPr>
          <p:cNvPr id="19" name="Picture Placeholder 18">
            <a:extLst>
              <a:ext uri="{FF2B5EF4-FFF2-40B4-BE49-F238E27FC236}">
                <a16:creationId xmlns:a16="http://schemas.microsoft.com/office/drawing/2014/main" id="{F3A19CC7-684B-791A-C0F4-D46BBE250D7E}"/>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612" r="17612"/>
          <a:stretch/>
        </p:blipFill>
        <p:spPr>
          <a:xfrm>
            <a:off x="1050059" y="1275492"/>
            <a:ext cx="3397250" cy="3490031"/>
          </a:xfrm>
        </p:spPr>
      </p:pic>
      <p:sp>
        <p:nvSpPr>
          <p:cNvPr id="22" name="TextBox 21">
            <a:extLst>
              <a:ext uri="{FF2B5EF4-FFF2-40B4-BE49-F238E27FC236}">
                <a16:creationId xmlns:a16="http://schemas.microsoft.com/office/drawing/2014/main" id="{C4F58DCE-731B-D0B2-19D1-6CBE7D6C18E9}"/>
              </a:ext>
            </a:extLst>
          </p:cNvPr>
          <p:cNvSpPr txBox="1"/>
          <p:nvPr/>
        </p:nvSpPr>
        <p:spPr>
          <a:xfrm>
            <a:off x="5890989" y="699772"/>
            <a:ext cx="5803726" cy="1384995"/>
          </a:xfrm>
          <a:prstGeom prst="rect">
            <a:avLst/>
          </a:prstGeom>
          <a:noFill/>
        </p:spPr>
        <p:txBody>
          <a:bodyPr wrap="square" rtlCol="0">
            <a:spAutoFit/>
          </a:bodyPr>
          <a:lstStyle/>
          <a:p>
            <a:r>
              <a:rPr lang="en-US" sz="2800" dirty="0">
                <a:solidFill>
                  <a:srgbClr val="000000"/>
                </a:solidFill>
              </a:rPr>
              <a:t>Which document outlines the </a:t>
            </a:r>
            <a:r>
              <a:rPr lang="en-US" sz="2800" b="1" dirty="0">
                <a:solidFill>
                  <a:srgbClr val="000000"/>
                </a:solidFill>
              </a:rPr>
              <a:t>guidelines for GDOT </a:t>
            </a:r>
            <a:r>
              <a:rPr lang="en-US" sz="2800" dirty="0">
                <a:solidFill>
                  <a:srgbClr val="000000"/>
                </a:solidFill>
              </a:rPr>
              <a:t>to use </a:t>
            </a:r>
            <a:r>
              <a:rPr lang="en-US" sz="2800" b="1" dirty="0">
                <a:solidFill>
                  <a:srgbClr val="000000"/>
                </a:solidFill>
              </a:rPr>
              <a:t>Federal-aid funds</a:t>
            </a:r>
            <a:r>
              <a:rPr lang="en-US" sz="2800" dirty="0">
                <a:solidFill>
                  <a:srgbClr val="000000"/>
                </a:solidFill>
              </a:rPr>
              <a:t>?</a:t>
            </a:r>
          </a:p>
        </p:txBody>
      </p:sp>
      <p:sp>
        <p:nvSpPr>
          <p:cNvPr id="23" name="TextBox 22">
            <a:extLst>
              <a:ext uri="{FF2B5EF4-FFF2-40B4-BE49-F238E27FC236}">
                <a16:creationId xmlns:a16="http://schemas.microsoft.com/office/drawing/2014/main" id="{B272A3B1-F13B-BF2C-8F88-3CC36A36ADE4}"/>
              </a:ext>
            </a:extLst>
          </p:cNvPr>
          <p:cNvSpPr txBox="1"/>
          <p:nvPr/>
        </p:nvSpPr>
        <p:spPr>
          <a:xfrm>
            <a:off x="6096000" y="2568129"/>
            <a:ext cx="5309187" cy="3970318"/>
          </a:xfrm>
          <a:prstGeom prst="rect">
            <a:avLst/>
          </a:prstGeom>
          <a:noFill/>
        </p:spPr>
        <p:txBody>
          <a:bodyPr wrap="square" rtlCol="0">
            <a:spAutoFit/>
          </a:bodyPr>
          <a:lstStyle/>
          <a:p>
            <a:pPr marL="401638" indent="-401638">
              <a:buAutoNum type="alphaLcPeriod"/>
            </a:pPr>
            <a:r>
              <a:rPr lang="en-US" sz="2800" dirty="0">
                <a:solidFill>
                  <a:srgbClr val="000000"/>
                </a:solidFill>
              </a:rPr>
              <a:t>Local Administered Project Manual</a:t>
            </a:r>
          </a:p>
          <a:p>
            <a:endParaRPr lang="en-US" sz="2800" dirty="0">
              <a:solidFill>
                <a:srgbClr val="000000"/>
              </a:solidFill>
            </a:endParaRPr>
          </a:p>
          <a:p>
            <a:pPr>
              <a:tabLst>
                <a:tab pos="341313" algn="l"/>
              </a:tabLst>
            </a:pPr>
            <a:r>
              <a:rPr lang="en-US" sz="2800" dirty="0">
                <a:solidFill>
                  <a:srgbClr val="000000"/>
                </a:solidFill>
              </a:rPr>
              <a:t>b. Stewardship and Oversight 	Agreement</a:t>
            </a:r>
          </a:p>
          <a:p>
            <a:endParaRPr lang="en-US" sz="2800" dirty="0">
              <a:solidFill>
                <a:srgbClr val="000000"/>
              </a:solidFill>
            </a:endParaRPr>
          </a:p>
          <a:p>
            <a:pPr>
              <a:tabLst>
                <a:tab pos="341313" algn="l"/>
              </a:tabLst>
            </a:pPr>
            <a:r>
              <a:rPr lang="en-US" sz="2800" dirty="0">
                <a:solidFill>
                  <a:srgbClr val="000000"/>
                </a:solidFill>
              </a:rPr>
              <a:t>c. Project Framework 	Agreement</a:t>
            </a:r>
          </a:p>
          <a:p>
            <a:pPr marL="514350" indent="-514350">
              <a:buAutoNum type="alphaLcPeriod"/>
            </a:pPr>
            <a:endParaRPr lang="en-US" sz="2800" dirty="0">
              <a:solidFill>
                <a:srgbClr val="000000"/>
              </a:solidFill>
            </a:endParaRPr>
          </a:p>
        </p:txBody>
      </p:sp>
    </p:spTree>
    <p:extLst>
      <p:ext uri="{BB962C8B-B14F-4D97-AF65-F5344CB8AC3E}">
        <p14:creationId xmlns:p14="http://schemas.microsoft.com/office/powerpoint/2010/main" val="36452473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C7AEA-A08C-5E8B-B517-8954FAB1FF2C}"/>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6A3EB103-2C51-FCA8-331C-2B9724E04713}"/>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2" name="TextBox 1">
            <a:extLst>
              <a:ext uri="{FF2B5EF4-FFF2-40B4-BE49-F238E27FC236}">
                <a16:creationId xmlns:a16="http://schemas.microsoft.com/office/drawing/2014/main" id="{81CFB813-2E46-6DB0-F809-339A37B4B5CF}"/>
              </a:ext>
            </a:extLst>
          </p:cNvPr>
          <p:cNvSpPr txBox="1"/>
          <p:nvPr/>
        </p:nvSpPr>
        <p:spPr>
          <a:xfrm>
            <a:off x="3475889" y="3105834"/>
            <a:ext cx="4829125" cy="646331"/>
          </a:xfrm>
          <a:prstGeom prst="rect">
            <a:avLst/>
          </a:prstGeom>
          <a:noFill/>
        </p:spPr>
        <p:txBody>
          <a:bodyPr wrap="square" rtlCol="0">
            <a:spAutoFit/>
          </a:bodyPr>
          <a:lstStyle/>
          <a:p>
            <a:pPr algn="ctr"/>
            <a:r>
              <a:rPr lang="en-US" sz="3600" dirty="0">
                <a:solidFill>
                  <a:srgbClr val="045594"/>
                </a:solidFill>
              </a:rPr>
              <a:t>IN-LIEU OF LETTER</a:t>
            </a:r>
          </a:p>
        </p:txBody>
      </p:sp>
    </p:spTree>
    <p:extLst>
      <p:ext uri="{BB962C8B-B14F-4D97-AF65-F5344CB8AC3E}">
        <p14:creationId xmlns:p14="http://schemas.microsoft.com/office/powerpoint/2010/main" val="2515933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C1B2B-CBAD-46F9-5D53-0442AA40AA60}"/>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B5DE6614-AE27-22C3-8C12-DBEC516C3168}"/>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F40FCB47-B8DC-4B76-C2F8-DD82B1B42C6D}"/>
              </a:ext>
            </a:extLst>
          </p:cNvPr>
          <p:cNvSpPr>
            <a:spLocks noGrp="1"/>
          </p:cNvSpPr>
          <p:nvPr>
            <p:ph type="title"/>
          </p:nvPr>
        </p:nvSpPr>
        <p:spPr>
          <a:xfrm>
            <a:off x="0" y="1"/>
            <a:ext cx="12192000" cy="6858000"/>
          </a:xfrm>
          <a:gradFill>
            <a:gsLst>
              <a:gs pos="0">
                <a:srgbClr val="00B0F0"/>
              </a:gs>
              <a:gs pos="61000">
                <a:srgbClr val="7FCAD6"/>
              </a:gs>
              <a:gs pos="83000">
                <a:srgbClr val="A7E4FA"/>
              </a:gs>
              <a:gs pos="100000">
                <a:srgbClr val="A7E4FA"/>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ctr" rtl="0">
              <a:lnSpc>
                <a:spcPct val="90000"/>
              </a:lnSpc>
              <a:spcBef>
                <a:spcPct val="0"/>
              </a:spcBef>
            </a:pPr>
            <a:br>
              <a:rPr lang="en-US" sz="4800" b="1" kern="1200" dirty="0">
                <a:solidFill>
                  <a:schemeClr val="tx1">
                    <a:lumMod val="85000"/>
                    <a:lumOff val="15000"/>
                  </a:schemeClr>
                </a:solidFill>
                <a:latin typeface="+mj-lt"/>
                <a:ea typeface="+mj-ea"/>
                <a:cs typeface="+mj-cs"/>
              </a:rPr>
            </a:br>
            <a:endParaRPr lang="en-US" sz="4800" b="1" kern="1200" dirty="0">
              <a:solidFill>
                <a:schemeClr val="tx1">
                  <a:lumMod val="85000"/>
                  <a:lumOff val="15000"/>
                </a:schemeClr>
              </a:solidFill>
              <a:latin typeface="+mj-lt"/>
              <a:ea typeface="+mj-ea"/>
              <a:cs typeface="+mj-cs"/>
            </a:endParaRPr>
          </a:p>
        </p:txBody>
      </p:sp>
      <p:pic>
        <p:nvPicPr>
          <p:cNvPr id="3" name="Picture 2">
            <a:extLst>
              <a:ext uri="{FF2B5EF4-FFF2-40B4-BE49-F238E27FC236}">
                <a16:creationId xmlns:a16="http://schemas.microsoft.com/office/drawing/2014/main" id="{C3081E48-2D0A-4949-0CDD-7DBBA751DE1B}"/>
              </a:ext>
            </a:extLst>
          </p:cNvPr>
          <p:cNvPicPr>
            <a:picLocks noChangeAspect="1"/>
          </p:cNvPicPr>
          <p:nvPr/>
        </p:nvPicPr>
        <p:blipFill>
          <a:blip r:embed="rId4"/>
          <a:stretch>
            <a:fillRect/>
          </a:stretch>
        </p:blipFill>
        <p:spPr>
          <a:xfrm>
            <a:off x="384010" y="1062921"/>
            <a:ext cx="8098199" cy="5256257"/>
          </a:xfrm>
          <a:prstGeom prst="rect">
            <a:avLst/>
          </a:prstGeom>
          <a:ln w="76200">
            <a:solidFill>
              <a:srgbClr val="13784B"/>
            </a:solidFill>
          </a:ln>
        </p:spPr>
      </p:pic>
      <p:sp>
        <p:nvSpPr>
          <p:cNvPr id="4" name="Callout: Left Arrow 3">
            <a:extLst>
              <a:ext uri="{FF2B5EF4-FFF2-40B4-BE49-F238E27FC236}">
                <a16:creationId xmlns:a16="http://schemas.microsoft.com/office/drawing/2014/main" id="{FD443FC5-DB2E-1F36-8637-D2FA173C8720}"/>
              </a:ext>
            </a:extLst>
          </p:cNvPr>
          <p:cNvSpPr/>
          <p:nvPr/>
        </p:nvSpPr>
        <p:spPr>
          <a:xfrm>
            <a:off x="3829650" y="3173845"/>
            <a:ext cx="4192559" cy="1756373"/>
          </a:xfrm>
          <a:prstGeom prst="leftArrowCallout">
            <a:avLst>
              <a:gd name="adj1" fmla="val 16975"/>
              <a:gd name="adj2" fmla="val 25000"/>
              <a:gd name="adj3" fmla="val 25000"/>
              <a:gd name="adj4" fmla="val 76325"/>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t>Contact the LG and confirm who this is to be addressed to  (Mayor, Chairman, Director of Public Works)</a:t>
            </a:r>
          </a:p>
        </p:txBody>
      </p:sp>
      <p:sp>
        <p:nvSpPr>
          <p:cNvPr id="7" name="TextBox 6">
            <a:extLst>
              <a:ext uri="{FF2B5EF4-FFF2-40B4-BE49-F238E27FC236}">
                <a16:creationId xmlns:a16="http://schemas.microsoft.com/office/drawing/2014/main" id="{B396A674-827E-F9D0-3DC5-175AEBC90BE2}"/>
              </a:ext>
            </a:extLst>
          </p:cNvPr>
          <p:cNvSpPr txBox="1"/>
          <p:nvPr/>
        </p:nvSpPr>
        <p:spPr>
          <a:xfrm>
            <a:off x="8700619" y="2784482"/>
            <a:ext cx="3272971" cy="2246769"/>
          </a:xfrm>
          <a:prstGeom prst="rect">
            <a:avLst/>
          </a:prstGeom>
          <a:solidFill>
            <a:schemeClr val="bg1"/>
          </a:solidFill>
        </p:spPr>
        <p:txBody>
          <a:bodyPr wrap="square">
            <a:spAutoFit/>
          </a:bodyPr>
          <a:lstStyle/>
          <a:p>
            <a:r>
              <a:rPr lang="en-US" sz="2000" dirty="0">
                <a:solidFill>
                  <a:srgbClr val="000000"/>
                </a:solidFill>
              </a:rPr>
              <a:t>PFA template located online at</a:t>
            </a:r>
          </a:p>
          <a:p>
            <a:r>
              <a:rPr lang="en-US" sz="2000" b="1" dirty="0">
                <a:solidFill>
                  <a:srgbClr val="0070C0"/>
                </a:solidFill>
              </a:rPr>
              <a:t>ROADS/Design Related Resources/Category: Program Delivery: LAP/ Template – In Lieu of PFA Cover Letter</a:t>
            </a:r>
          </a:p>
        </p:txBody>
      </p:sp>
    </p:spTree>
    <p:extLst>
      <p:ext uri="{BB962C8B-B14F-4D97-AF65-F5344CB8AC3E}">
        <p14:creationId xmlns:p14="http://schemas.microsoft.com/office/powerpoint/2010/main" val="36110968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72662-E430-695E-DE89-40A5E40E84F5}"/>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56DBCF9A-AC8A-19C5-5C81-DA094CDA80CE}"/>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DC1D4CA9-89A2-A0E7-DB3B-4867C9CC7DCE}"/>
              </a:ext>
            </a:extLst>
          </p:cNvPr>
          <p:cNvSpPr>
            <a:spLocks noGrp="1"/>
          </p:cNvSpPr>
          <p:nvPr>
            <p:ph type="title"/>
          </p:nvPr>
        </p:nvSpPr>
        <p:spPr>
          <a:xfrm>
            <a:off x="0" y="1"/>
            <a:ext cx="12192000" cy="6858000"/>
          </a:xfrm>
          <a:gradFill>
            <a:gsLst>
              <a:gs pos="0">
                <a:srgbClr val="00B0F0"/>
              </a:gs>
              <a:gs pos="61000">
                <a:srgbClr val="7FCAD6"/>
              </a:gs>
              <a:gs pos="83000">
                <a:srgbClr val="A7E4FA"/>
              </a:gs>
              <a:gs pos="100000">
                <a:srgbClr val="A7E4FA"/>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ctr" rtl="0">
              <a:lnSpc>
                <a:spcPct val="90000"/>
              </a:lnSpc>
              <a:spcBef>
                <a:spcPct val="0"/>
              </a:spcBef>
            </a:pPr>
            <a:br>
              <a:rPr lang="en-US" sz="4800" b="1" kern="1200" dirty="0">
                <a:solidFill>
                  <a:schemeClr val="tx1">
                    <a:lumMod val="85000"/>
                    <a:lumOff val="15000"/>
                  </a:schemeClr>
                </a:solidFill>
                <a:latin typeface="+mj-lt"/>
                <a:ea typeface="+mj-ea"/>
                <a:cs typeface="+mj-cs"/>
              </a:rPr>
            </a:br>
            <a:endParaRPr lang="en-US" sz="4800" b="1" kern="1200" dirty="0">
              <a:solidFill>
                <a:schemeClr val="tx1">
                  <a:lumMod val="85000"/>
                  <a:lumOff val="15000"/>
                </a:schemeClr>
              </a:solidFill>
              <a:latin typeface="+mj-lt"/>
              <a:ea typeface="+mj-ea"/>
              <a:cs typeface="+mj-cs"/>
            </a:endParaRPr>
          </a:p>
        </p:txBody>
      </p:sp>
      <p:pic>
        <p:nvPicPr>
          <p:cNvPr id="6" name="Picture 5">
            <a:extLst>
              <a:ext uri="{FF2B5EF4-FFF2-40B4-BE49-F238E27FC236}">
                <a16:creationId xmlns:a16="http://schemas.microsoft.com/office/drawing/2014/main" id="{65DA17F9-A459-FE13-1144-C70E076C9139}"/>
              </a:ext>
            </a:extLst>
          </p:cNvPr>
          <p:cNvPicPr>
            <a:picLocks noChangeAspect="1"/>
          </p:cNvPicPr>
          <p:nvPr/>
        </p:nvPicPr>
        <p:blipFill>
          <a:blip r:embed="rId4"/>
          <a:stretch>
            <a:fillRect/>
          </a:stretch>
        </p:blipFill>
        <p:spPr>
          <a:xfrm>
            <a:off x="551991" y="2090034"/>
            <a:ext cx="11138625" cy="1201719"/>
          </a:xfrm>
          <a:prstGeom prst="rect">
            <a:avLst/>
          </a:prstGeom>
          <a:ln w="76200">
            <a:solidFill>
              <a:srgbClr val="13784B"/>
            </a:solidFill>
          </a:ln>
        </p:spPr>
      </p:pic>
      <p:sp>
        <p:nvSpPr>
          <p:cNvPr id="7" name="TextBox 6">
            <a:extLst>
              <a:ext uri="{FF2B5EF4-FFF2-40B4-BE49-F238E27FC236}">
                <a16:creationId xmlns:a16="http://schemas.microsoft.com/office/drawing/2014/main" id="{FCCF221D-E81E-A8B8-7293-2568AF2CA4C0}"/>
              </a:ext>
            </a:extLst>
          </p:cNvPr>
          <p:cNvSpPr txBox="1"/>
          <p:nvPr/>
        </p:nvSpPr>
        <p:spPr>
          <a:xfrm>
            <a:off x="551991" y="3933894"/>
            <a:ext cx="9921353" cy="707886"/>
          </a:xfrm>
          <a:prstGeom prst="rect">
            <a:avLst/>
          </a:prstGeom>
          <a:noFill/>
        </p:spPr>
        <p:txBody>
          <a:bodyPr wrap="square" rtlCol="0">
            <a:spAutoFit/>
          </a:bodyPr>
          <a:lstStyle/>
          <a:p>
            <a:r>
              <a:rPr lang="en-US" sz="2000" dirty="0">
                <a:solidFill>
                  <a:srgbClr val="000000"/>
                </a:solidFill>
              </a:rPr>
              <a:t>If you are unsure whether PE oversight is required to be funded by the LG, discuss with the program manager (or DPM).</a:t>
            </a:r>
          </a:p>
        </p:txBody>
      </p:sp>
    </p:spTree>
    <p:extLst>
      <p:ext uri="{BB962C8B-B14F-4D97-AF65-F5344CB8AC3E}">
        <p14:creationId xmlns:p14="http://schemas.microsoft.com/office/powerpoint/2010/main" val="1915305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31A60-B44D-81FF-B45D-1BDD8E42073D}"/>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82B29BB3-187B-E807-CDF6-E867A671C3DC}"/>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2" name="TextBox 1">
            <a:extLst>
              <a:ext uri="{FF2B5EF4-FFF2-40B4-BE49-F238E27FC236}">
                <a16:creationId xmlns:a16="http://schemas.microsoft.com/office/drawing/2014/main" id="{604F9BE1-E4B5-45BF-B64C-C1EF73DA2351}"/>
              </a:ext>
            </a:extLst>
          </p:cNvPr>
          <p:cNvSpPr txBox="1"/>
          <p:nvPr/>
        </p:nvSpPr>
        <p:spPr>
          <a:xfrm>
            <a:off x="2352258" y="3171822"/>
            <a:ext cx="7487484" cy="646331"/>
          </a:xfrm>
          <a:prstGeom prst="rect">
            <a:avLst/>
          </a:prstGeom>
          <a:noFill/>
        </p:spPr>
        <p:txBody>
          <a:bodyPr wrap="square" rtlCol="0">
            <a:spAutoFit/>
          </a:bodyPr>
          <a:lstStyle/>
          <a:p>
            <a:pPr algn="ctr"/>
            <a:r>
              <a:rPr lang="en-US" sz="3600" dirty="0">
                <a:solidFill>
                  <a:srgbClr val="045594"/>
                </a:solidFill>
              </a:rPr>
              <a:t>MEMORANDUM OF AGREEMENT</a:t>
            </a:r>
          </a:p>
        </p:txBody>
      </p:sp>
    </p:spTree>
    <p:extLst>
      <p:ext uri="{BB962C8B-B14F-4D97-AF65-F5344CB8AC3E}">
        <p14:creationId xmlns:p14="http://schemas.microsoft.com/office/powerpoint/2010/main" val="28787438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3EC87B-6506-A9E9-314B-34EBAE55B204}"/>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AD05898D-7AD2-346F-0204-0C4621F396D6}"/>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349AD5EC-A1A2-2FA0-B1EB-92D183441A1C}"/>
              </a:ext>
            </a:extLst>
          </p:cNvPr>
          <p:cNvSpPr>
            <a:spLocks noGrp="1"/>
          </p:cNvSpPr>
          <p:nvPr>
            <p:ph type="title"/>
          </p:nvPr>
        </p:nvSpPr>
        <p:spPr>
          <a:xfrm>
            <a:off x="0" y="1"/>
            <a:ext cx="12192000" cy="6858000"/>
          </a:xfrm>
          <a:gradFill>
            <a:gsLst>
              <a:gs pos="0">
                <a:srgbClr val="00B0F0"/>
              </a:gs>
              <a:gs pos="61000">
                <a:srgbClr val="7FCAD6"/>
              </a:gs>
              <a:gs pos="83000">
                <a:srgbClr val="A7E4FA"/>
              </a:gs>
              <a:gs pos="100000">
                <a:srgbClr val="A7E4FA"/>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ctr" rtl="0">
              <a:lnSpc>
                <a:spcPct val="90000"/>
              </a:lnSpc>
              <a:spcBef>
                <a:spcPct val="0"/>
              </a:spcBef>
            </a:pPr>
            <a:br>
              <a:rPr lang="en-US" sz="4800" b="1" kern="1200" dirty="0">
                <a:solidFill>
                  <a:schemeClr val="tx1">
                    <a:lumMod val="85000"/>
                    <a:lumOff val="15000"/>
                  </a:schemeClr>
                </a:solidFill>
                <a:latin typeface="+mj-lt"/>
                <a:ea typeface="+mj-ea"/>
                <a:cs typeface="+mj-cs"/>
              </a:rPr>
            </a:br>
            <a:endParaRPr lang="en-US" sz="4800" b="1" kern="1200" dirty="0">
              <a:solidFill>
                <a:schemeClr val="tx1">
                  <a:lumMod val="85000"/>
                  <a:lumOff val="15000"/>
                </a:schemeClr>
              </a:solidFill>
              <a:latin typeface="+mj-lt"/>
              <a:ea typeface="+mj-ea"/>
              <a:cs typeface="+mj-cs"/>
            </a:endParaRPr>
          </a:p>
        </p:txBody>
      </p:sp>
      <p:sp>
        <p:nvSpPr>
          <p:cNvPr id="7" name="TextBox 6">
            <a:extLst>
              <a:ext uri="{FF2B5EF4-FFF2-40B4-BE49-F238E27FC236}">
                <a16:creationId xmlns:a16="http://schemas.microsoft.com/office/drawing/2014/main" id="{00F4A333-0E0B-8E45-BABC-6134673EE5C7}"/>
              </a:ext>
            </a:extLst>
          </p:cNvPr>
          <p:cNvSpPr txBox="1"/>
          <p:nvPr/>
        </p:nvSpPr>
        <p:spPr>
          <a:xfrm>
            <a:off x="9083314" y="2600894"/>
            <a:ext cx="2886158" cy="1323439"/>
          </a:xfrm>
          <a:prstGeom prst="rect">
            <a:avLst/>
          </a:prstGeom>
          <a:noFill/>
        </p:spPr>
        <p:txBody>
          <a:bodyPr wrap="square" rtlCol="0">
            <a:spAutoFit/>
          </a:bodyPr>
          <a:lstStyle/>
          <a:p>
            <a:r>
              <a:rPr lang="en-US" sz="2000" dirty="0">
                <a:solidFill>
                  <a:srgbClr val="000000"/>
                </a:solidFill>
              </a:rPr>
              <a:t>PM confirm that the correct LG is being contacted based on the location of the project.</a:t>
            </a:r>
          </a:p>
        </p:txBody>
      </p:sp>
      <p:pic>
        <p:nvPicPr>
          <p:cNvPr id="3" name="Picture 2">
            <a:extLst>
              <a:ext uri="{FF2B5EF4-FFF2-40B4-BE49-F238E27FC236}">
                <a16:creationId xmlns:a16="http://schemas.microsoft.com/office/drawing/2014/main" id="{EAA1CBDB-35F2-9468-9513-DD78DE63D6B2}"/>
              </a:ext>
            </a:extLst>
          </p:cNvPr>
          <p:cNvPicPr>
            <a:picLocks noChangeAspect="1"/>
          </p:cNvPicPr>
          <p:nvPr/>
        </p:nvPicPr>
        <p:blipFill>
          <a:blip r:embed="rId4"/>
          <a:stretch>
            <a:fillRect/>
          </a:stretch>
        </p:blipFill>
        <p:spPr>
          <a:xfrm>
            <a:off x="384011" y="853345"/>
            <a:ext cx="8315292" cy="4502426"/>
          </a:xfrm>
          <a:prstGeom prst="rect">
            <a:avLst/>
          </a:prstGeom>
          <a:ln w="76200">
            <a:solidFill>
              <a:srgbClr val="13784B"/>
            </a:solidFill>
          </a:ln>
        </p:spPr>
      </p:pic>
      <p:sp>
        <p:nvSpPr>
          <p:cNvPr id="2" name="Rectangle 1">
            <a:extLst>
              <a:ext uri="{FF2B5EF4-FFF2-40B4-BE49-F238E27FC236}">
                <a16:creationId xmlns:a16="http://schemas.microsoft.com/office/drawing/2014/main" id="{1D31A0FE-A5AD-7054-9E5C-0A3DDA6FF57C}"/>
              </a:ext>
            </a:extLst>
          </p:cNvPr>
          <p:cNvSpPr/>
          <p:nvPr/>
        </p:nvSpPr>
        <p:spPr>
          <a:xfrm>
            <a:off x="551991" y="5862447"/>
            <a:ext cx="7687657" cy="693336"/>
          </a:xfrm>
          <a:prstGeom prst="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dirty="0">
                <a:solidFill>
                  <a:srgbClr val="000000"/>
                </a:solidFill>
              </a:rPr>
              <a:t>If GDOT oversight is required, the MOA must be executed before the PFA can be completed.</a:t>
            </a:r>
          </a:p>
        </p:txBody>
      </p:sp>
    </p:spTree>
    <p:extLst>
      <p:ext uri="{BB962C8B-B14F-4D97-AF65-F5344CB8AC3E}">
        <p14:creationId xmlns:p14="http://schemas.microsoft.com/office/powerpoint/2010/main" val="3255187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0254B-B688-FA9D-21F2-6312EDF15309}"/>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F5ED55F1-3D19-AC18-F5DD-CA04750AC26E}"/>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1FD89511-395B-ECCA-BFFD-2B50DAFC65C8}"/>
              </a:ext>
            </a:extLst>
          </p:cNvPr>
          <p:cNvSpPr>
            <a:spLocks noGrp="1"/>
          </p:cNvSpPr>
          <p:nvPr>
            <p:ph type="title"/>
          </p:nvPr>
        </p:nvSpPr>
        <p:spPr>
          <a:xfrm>
            <a:off x="0" y="1"/>
            <a:ext cx="12192000" cy="6858000"/>
          </a:xfrm>
          <a:gradFill>
            <a:gsLst>
              <a:gs pos="0">
                <a:srgbClr val="00B0F0"/>
              </a:gs>
              <a:gs pos="61000">
                <a:srgbClr val="7FCAD6"/>
              </a:gs>
              <a:gs pos="83000">
                <a:srgbClr val="A7E4FA"/>
              </a:gs>
              <a:gs pos="100000">
                <a:srgbClr val="A7E4FA"/>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ctr" rtl="0">
              <a:lnSpc>
                <a:spcPct val="90000"/>
              </a:lnSpc>
              <a:spcBef>
                <a:spcPct val="0"/>
              </a:spcBef>
            </a:pPr>
            <a:br>
              <a:rPr lang="en-US" sz="4800" b="1" kern="1200" dirty="0">
                <a:solidFill>
                  <a:schemeClr val="tx1">
                    <a:lumMod val="85000"/>
                    <a:lumOff val="15000"/>
                  </a:schemeClr>
                </a:solidFill>
                <a:latin typeface="+mj-lt"/>
                <a:ea typeface="+mj-ea"/>
                <a:cs typeface="+mj-cs"/>
              </a:rPr>
            </a:br>
            <a:endParaRPr lang="en-US" sz="4800" b="1" kern="1200" dirty="0">
              <a:solidFill>
                <a:schemeClr val="tx1">
                  <a:lumMod val="85000"/>
                  <a:lumOff val="15000"/>
                </a:schemeClr>
              </a:solidFill>
              <a:latin typeface="+mj-lt"/>
              <a:ea typeface="+mj-ea"/>
              <a:cs typeface="+mj-cs"/>
            </a:endParaRPr>
          </a:p>
        </p:txBody>
      </p:sp>
      <p:sp>
        <p:nvSpPr>
          <p:cNvPr id="8" name="Rectangle 7">
            <a:extLst>
              <a:ext uri="{FF2B5EF4-FFF2-40B4-BE49-F238E27FC236}">
                <a16:creationId xmlns:a16="http://schemas.microsoft.com/office/drawing/2014/main" id="{07F3DFF9-7E53-CC84-27E0-EE382AA35E54}"/>
              </a:ext>
            </a:extLst>
          </p:cNvPr>
          <p:cNvSpPr/>
          <p:nvPr/>
        </p:nvSpPr>
        <p:spPr>
          <a:xfrm>
            <a:off x="551991" y="4005112"/>
            <a:ext cx="11579642" cy="9800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000" dirty="0">
                <a:solidFill>
                  <a:srgbClr val="000000"/>
                </a:solidFill>
              </a:rPr>
              <a:t>The cost is estimated using the PE Oversight Estimator tool on CD Common.</a:t>
            </a:r>
          </a:p>
        </p:txBody>
      </p:sp>
      <p:pic>
        <p:nvPicPr>
          <p:cNvPr id="4" name="Picture 3">
            <a:extLst>
              <a:ext uri="{FF2B5EF4-FFF2-40B4-BE49-F238E27FC236}">
                <a16:creationId xmlns:a16="http://schemas.microsoft.com/office/drawing/2014/main" id="{11305FFE-F60D-3D86-F11B-2A50633F7DB5}"/>
              </a:ext>
            </a:extLst>
          </p:cNvPr>
          <p:cNvPicPr>
            <a:picLocks noChangeAspect="1"/>
          </p:cNvPicPr>
          <p:nvPr/>
        </p:nvPicPr>
        <p:blipFill>
          <a:blip r:embed="rId5"/>
          <a:stretch>
            <a:fillRect/>
          </a:stretch>
        </p:blipFill>
        <p:spPr>
          <a:xfrm>
            <a:off x="655685" y="1197644"/>
            <a:ext cx="10880630" cy="2449431"/>
          </a:xfrm>
          <a:prstGeom prst="rect">
            <a:avLst/>
          </a:prstGeom>
          <a:ln w="76200">
            <a:solidFill>
              <a:srgbClr val="13784B"/>
            </a:solidFill>
          </a:ln>
        </p:spPr>
      </p:pic>
      <p:sp>
        <p:nvSpPr>
          <p:cNvPr id="2" name="Callout: Up Arrow 1">
            <a:extLst>
              <a:ext uri="{FF2B5EF4-FFF2-40B4-BE49-F238E27FC236}">
                <a16:creationId xmlns:a16="http://schemas.microsoft.com/office/drawing/2014/main" id="{F63756E1-D577-F6F7-77A3-24AC497C01C0}"/>
              </a:ext>
            </a:extLst>
          </p:cNvPr>
          <p:cNvSpPr/>
          <p:nvPr/>
        </p:nvSpPr>
        <p:spPr>
          <a:xfrm>
            <a:off x="2499857" y="4777354"/>
            <a:ext cx="6022848" cy="1719072"/>
          </a:xfrm>
          <a:prstGeom prst="upArrowCallout">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This is being replaced with a letter that will ask for $2K per year that oversight is needed.</a:t>
            </a:r>
          </a:p>
        </p:txBody>
      </p:sp>
    </p:spTree>
    <p:extLst>
      <p:ext uri="{BB962C8B-B14F-4D97-AF65-F5344CB8AC3E}">
        <p14:creationId xmlns:p14="http://schemas.microsoft.com/office/powerpoint/2010/main" val="3837265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9DEFB-1C04-2B7B-72D1-11BCDBE5F873}"/>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519EFB31-E5BC-52E9-6AF1-CFC79C87814B}"/>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534FD1A0-0F0B-2C1B-89EB-94B4DF285761}"/>
              </a:ext>
            </a:extLst>
          </p:cNvPr>
          <p:cNvSpPr>
            <a:spLocks noGrp="1"/>
          </p:cNvSpPr>
          <p:nvPr>
            <p:ph type="title"/>
          </p:nvPr>
        </p:nvSpPr>
        <p:spPr>
          <a:xfrm>
            <a:off x="0" y="1"/>
            <a:ext cx="12192000" cy="6858000"/>
          </a:xfrm>
          <a:gradFill>
            <a:gsLst>
              <a:gs pos="0">
                <a:srgbClr val="00B0F0"/>
              </a:gs>
              <a:gs pos="61000">
                <a:srgbClr val="7FCAD6"/>
              </a:gs>
              <a:gs pos="83000">
                <a:srgbClr val="A7E4FA"/>
              </a:gs>
              <a:gs pos="100000">
                <a:srgbClr val="A7E4FA"/>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ctr" rtl="0">
              <a:lnSpc>
                <a:spcPct val="90000"/>
              </a:lnSpc>
              <a:spcBef>
                <a:spcPct val="0"/>
              </a:spcBef>
            </a:pPr>
            <a:br>
              <a:rPr lang="en-US" sz="4800" b="1" kern="1200" dirty="0">
                <a:solidFill>
                  <a:schemeClr val="tx1">
                    <a:lumMod val="85000"/>
                    <a:lumOff val="15000"/>
                  </a:schemeClr>
                </a:solidFill>
                <a:latin typeface="+mj-lt"/>
                <a:ea typeface="+mj-ea"/>
                <a:cs typeface="+mj-cs"/>
              </a:rPr>
            </a:br>
            <a:endParaRPr lang="en-US" sz="4800" b="1" kern="1200" dirty="0">
              <a:solidFill>
                <a:schemeClr val="tx1">
                  <a:lumMod val="85000"/>
                  <a:lumOff val="15000"/>
                </a:schemeClr>
              </a:solidFill>
              <a:latin typeface="+mj-lt"/>
              <a:ea typeface="+mj-ea"/>
              <a:cs typeface="+mj-cs"/>
            </a:endParaRPr>
          </a:p>
        </p:txBody>
      </p:sp>
      <p:sp>
        <p:nvSpPr>
          <p:cNvPr id="6" name="TextBox 5">
            <a:extLst>
              <a:ext uri="{FF2B5EF4-FFF2-40B4-BE49-F238E27FC236}">
                <a16:creationId xmlns:a16="http://schemas.microsoft.com/office/drawing/2014/main" id="{439BD399-404B-EF27-BA87-4465AB2E4325}"/>
              </a:ext>
            </a:extLst>
          </p:cNvPr>
          <p:cNvSpPr txBox="1"/>
          <p:nvPr/>
        </p:nvSpPr>
        <p:spPr>
          <a:xfrm>
            <a:off x="5011600" y="2400186"/>
            <a:ext cx="5900056" cy="2554545"/>
          </a:xfrm>
          <a:prstGeom prst="rect">
            <a:avLst/>
          </a:prstGeom>
          <a:noFill/>
        </p:spPr>
        <p:txBody>
          <a:bodyPr wrap="square" rtlCol="0">
            <a:spAutoFit/>
          </a:bodyPr>
          <a:lstStyle/>
          <a:p>
            <a:r>
              <a:rPr lang="en-US" sz="2000" dirty="0">
                <a:solidFill>
                  <a:srgbClr val="000000"/>
                </a:solidFill>
              </a:rPr>
              <a:t>Signature Page</a:t>
            </a:r>
          </a:p>
          <a:p>
            <a:endParaRPr lang="en-US" sz="2000" dirty="0">
              <a:solidFill>
                <a:srgbClr val="000000"/>
              </a:solidFill>
            </a:endParaRPr>
          </a:p>
          <a:p>
            <a:r>
              <a:rPr lang="en-US" sz="2000" dirty="0">
                <a:solidFill>
                  <a:srgbClr val="000000"/>
                </a:solidFill>
              </a:rPr>
              <a:t>Coordinate with the LG for:</a:t>
            </a:r>
          </a:p>
          <a:p>
            <a:pPr marL="457200" indent="-457200">
              <a:buFont typeface="Arial" panose="020B0604020202020204" pitchFamily="34" charset="0"/>
              <a:buChar char="•"/>
            </a:pPr>
            <a:r>
              <a:rPr lang="en-US" sz="2000" dirty="0">
                <a:solidFill>
                  <a:srgbClr val="000000"/>
                </a:solidFill>
              </a:rPr>
              <a:t>Name and title of the LG person who is signing the letter</a:t>
            </a:r>
          </a:p>
          <a:p>
            <a:pPr marL="457200" indent="-457200">
              <a:buFont typeface="Arial" panose="020B0604020202020204" pitchFamily="34" charset="0"/>
              <a:buChar char="•"/>
            </a:pPr>
            <a:r>
              <a:rPr lang="en-US" sz="2000" dirty="0">
                <a:solidFill>
                  <a:srgbClr val="000000"/>
                </a:solidFill>
              </a:rPr>
              <a:t>FEIN (federal employer identification number)</a:t>
            </a:r>
          </a:p>
          <a:p>
            <a:endParaRPr lang="en-US" sz="2000" dirty="0">
              <a:solidFill>
                <a:srgbClr val="000000"/>
              </a:solidFill>
            </a:endParaRPr>
          </a:p>
          <a:p>
            <a:endParaRPr lang="en-US" sz="2000" dirty="0">
              <a:solidFill>
                <a:srgbClr val="000000"/>
              </a:solidFill>
            </a:endParaRPr>
          </a:p>
        </p:txBody>
      </p:sp>
      <p:pic>
        <p:nvPicPr>
          <p:cNvPr id="4" name="Picture 3">
            <a:extLst>
              <a:ext uri="{FF2B5EF4-FFF2-40B4-BE49-F238E27FC236}">
                <a16:creationId xmlns:a16="http://schemas.microsoft.com/office/drawing/2014/main" id="{7AC97588-BB5B-3818-AE23-F93359538C48}"/>
              </a:ext>
            </a:extLst>
          </p:cNvPr>
          <p:cNvPicPr>
            <a:picLocks noChangeAspect="1"/>
          </p:cNvPicPr>
          <p:nvPr/>
        </p:nvPicPr>
        <p:blipFill>
          <a:blip r:embed="rId4"/>
          <a:stretch>
            <a:fillRect/>
          </a:stretch>
        </p:blipFill>
        <p:spPr>
          <a:xfrm>
            <a:off x="384010" y="858492"/>
            <a:ext cx="3033008" cy="5637934"/>
          </a:xfrm>
          <a:prstGeom prst="rect">
            <a:avLst/>
          </a:prstGeom>
          <a:ln w="76200">
            <a:solidFill>
              <a:srgbClr val="13784B"/>
            </a:solidFill>
          </a:ln>
        </p:spPr>
      </p:pic>
    </p:spTree>
    <p:extLst>
      <p:ext uri="{BB962C8B-B14F-4D97-AF65-F5344CB8AC3E}">
        <p14:creationId xmlns:p14="http://schemas.microsoft.com/office/powerpoint/2010/main" val="35352172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F3A3E-D0BA-A50B-CD24-79173C6D8BA9}"/>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ACE323C6-5201-224B-2509-9D089CDB23F5}"/>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A43749B4-6968-E228-CCFC-95B23F6C8E4E}"/>
              </a:ext>
            </a:extLst>
          </p:cNvPr>
          <p:cNvSpPr>
            <a:spLocks noGrp="1"/>
          </p:cNvSpPr>
          <p:nvPr>
            <p:ph type="title"/>
          </p:nvPr>
        </p:nvSpPr>
        <p:spPr>
          <a:xfrm>
            <a:off x="0" y="1"/>
            <a:ext cx="12192000" cy="6858000"/>
          </a:xfrm>
          <a:gradFill>
            <a:gsLst>
              <a:gs pos="0">
                <a:srgbClr val="00B0F0"/>
              </a:gs>
              <a:gs pos="61000">
                <a:srgbClr val="7FCAD6"/>
              </a:gs>
              <a:gs pos="83000">
                <a:srgbClr val="A7E4FA"/>
              </a:gs>
              <a:gs pos="100000">
                <a:srgbClr val="A7E4FA"/>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ctr" rtl="0">
              <a:lnSpc>
                <a:spcPct val="90000"/>
              </a:lnSpc>
              <a:spcBef>
                <a:spcPct val="0"/>
              </a:spcBef>
            </a:pPr>
            <a:br>
              <a:rPr lang="en-US" sz="4800" b="1" kern="1200" dirty="0">
                <a:solidFill>
                  <a:schemeClr val="tx1">
                    <a:lumMod val="85000"/>
                    <a:lumOff val="15000"/>
                  </a:schemeClr>
                </a:solidFill>
                <a:latin typeface="+mj-lt"/>
                <a:ea typeface="+mj-ea"/>
                <a:cs typeface="+mj-cs"/>
              </a:rPr>
            </a:br>
            <a:endParaRPr lang="en-US" sz="4800" b="1" kern="1200" dirty="0">
              <a:solidFill>
                <a:schemeClr val="tx1">
                  <a:lumMod val="85000"/>
                  <a:lumOff val="15000"/>
                </a:schemeClr>
              </a:solidFill>
              <a:latin typeface="+mj-lt"/>
              <a:ea typeface="+mj-ea"/>
              <a:cs typeface="+mj-cs"/>
            </a:endParaRPr>
          </a:p>
        </p:txBody>
      </p:sp>
      <p:sp>
        <p:nvSpPr>
          <p:cNvPr id="6" name="TextBox 5">
            <a:extLst>
              <a:ext uri="{FF2B5EF4-FFF2-40B4-BE49-F238E27FC236}">
                <a16:creationId xmlns:a16="http://schemas.microsoft.com/office/drawing/2014/main" id="{1BB6B5BE-FCEA-F3CE-7CA2-5B41F887C0ED}"/>
              </a:ext>
            </a:extLst>
          </p:cNvPr>
          <p:cNvSpPr txBox="1"/>
          <p:nvPr/>
        </p:nvSpPr>
        <p:spPr>
          <a:xfrm>
            <a:off x="6573084" y="2890983"/>
            <a:ext cx="5090380" cy="2862322"/>
          </a:xfrm>
          <a:prstGeom prst="rect">
            <a:avLst/>
          </a:prstGeom>
          <a:noFill/>
        </p:spPr>
        <p:txBody>
          <a:bodyPr wrap="square" rtlCol="0">
            <a:spAutoFit/>
          </a:bodyPr>
          <a:lstStyle/>
          <a:p>
            <a:r>
              <a:rPr lang="en-US" sz="2000" dirty="0">
                <a:solidFill>
                  <a:srgbClr val="000000"/>
                </a:solidFill>
              </a:rPr>
              <a:t>Only required for activities that are outside of the general PE Oversight activities and are referenced in the body of the agreement.</a:t>
            </a:r>
          </a:p>
          <a:p>
            <a:endParaRPr lang="en-US" sz="2000" dirty="0">
              <a:solidFill>
                <a:srgbClr val="000000"/>
              </a:solidFill>
            </a:endParaRPr>
          </a:p>
          <a:p>
            <a:r>
              <a:rPr lang="en-US" sz="2000" dirty="0">
                <a:solidFill>
                  <a:srgbClr val="000000"/>
                </a:solidFill>
              </a:rPr>
              <a:t>If not applicable, leave “Reserved” under “Attachment A”.</a:t>
            </a:r>
          </a:p>
          <a:p>
            <a:endParaRPr lang="en-US" sz="2000" dirty="0">
              <a:solidFill>
                <a:srgbClr val="000000"/>
              </a:solidFill>
            </a:endParaRPr>
          </a:p>
          <a:p>
            <a:endParaRPr lang="en-US" sz="2000" dirty="0">
              <a:solidFill>
                <a:srgbClr val="000000"/>
              </a:solidFill>
            </a:endParaRPr>
          </a:p>
        </p:txBody>
      </p:sp>
      <p:pic>
        <p:nvPicPr>
          <p:cNvPr id="3" name="Picture 2">
            <a:extLst>
              <a:ext uri="{FF2B5EF4-FFF2-40B4-BE49-F238E27FC236}">
                <a16:creationId xmlns:a16="http://schemas.microsoft.com/office/drawing/2014/main" id="{7DD5373E-7188-8F6F-2254-78E97018C342}"/>
              </a:ext>
            </a:extLst>
          </p:cNvPr>
          <p:cNvPicPr>
            <a:picLocks noChangeAspect="1"/>
          </p:cNvPicPr>
          <p:nvPr/>
        </p:nvPicPr>
        <p:blipFill>
          <a:blip r:embed="rId4"/>
          <a:stretch>
            <a:fillRect/>
          </a:stretch>
        </p:blipFill>
        <p:spPr>
          <a:xfrm>
            <a:off x="423880" y="1565085"/>
            <a:ext cx="5725324" cy="4324954"/>
          </a:xfrm>
          <a:prstGeom prst="rect">
            <a:avLst/>
          </a:prstGeom>
          <a:ln w="76200">
            <a:solidFill>
              <a:srgbClr val="13784B"/>
            </a:solidFill>
          </a:ln>
        </p:spPr>
      </p:pic>
    </p:spTree>
    <p:extLst>
      <p:ext uri="{BB962C8B-B14F-4D97-AF65-F5344CB8AC3E}">
        <p14:creationId xmlns:p14="http://schemas.microsoft.com/office/powerpoint/2010/main" val="41047557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21FA42-0DEA-E8E4-AFE3-5C618E057D57}"/>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5D8A8839-698E-E6CD-07FE-64E66ECFBA50}"/>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2" name="TextBox 1">
            <a:extLst>
              <a:ext uri="{FF2B5EF4-FFF2-40B4-BE49-F238E27FC236}">
                <a16:creationId xmlns:a16="http://schemas.microsoft.com/office/drawing/2014/main" id="{A5AB77BF-ED06-B554-9C5E-DDDB2A2F6B50}"/>
              </a:ext>
            </a:extLst>
          </p:cNvPr>
          <p:cNvSpPr txBox="1"/>
          <p:nvPr/>
        </p:nvSpPr>
        <p:spPr>
          <a:xfrm>
            <a:off x="971133" y="2828835"/>
            <a:ext cx="10053416" cy="1200329"/>
          </a:xfrm>
          <a:prstGeom prst="rect">
            <a:avLst/>
          </a:prstGeom>
          <a:noFill/>
        </p:spPr>
        <p:txBody>
          <a:bodyPr wrap="square" rtlCol="0">
            <a:spAutoFit/>
          </a:bodyPr>
          <a:lstStyle/>
          <a:p>
            <a:pPr algn="ctr"/>
            <a:r>
              <a:rPr lang="en-US" sz="3600" dirty="0">
                <a:solidFill>
                  <a:srgbClr val="045594"/>
                </a:solidFill>
              </a:rPr>
              <a:t>MOWING &amp; MAINTENANCE AGREEMENT (M&amp;MA)</a:t>
            </a:r>
          </a:p>
        </p:txBody>
      </p:sp>
    </p:spTree>
    <p:extLst>
      <p:ext uri="{BB962C8B-B14F-4D97-AF65-F5344CB8AC3E}">
        <p14:creationId xmlns:p14="http://schemas.microsoft.com/office/powerpoint/2010/main" val="27426037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DA624-A989-62BA-4A0A-E1AD8EE90D01}"/>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C35F0467-212F-7C86-B2B1-39BE33F4B576}"/>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00736468-2927-A49A-2DE4-BC40DD36A93E}"/>
              </a:ext>
            </a:extLst>
          </p:cNvPr>
          <p:cNvSpPr>
            <a:spLocks noGrp="1"/>
          </p:cNvSpPr>
          <p:nvPr>
            <p:ph type="title"/>
          </p:nvPr>
        </p:nvSpPr>
        <p:spPr>
          <a:xfrm>
            <a:off x="0" y="0"/>
            <a:ext cx="12191999" cy="6857999"/>
          </a:xfrm>
          <a:gradFill>
            <a:gsLst>
              <a:gs pos="0">
                <a:srgbClr val="00B0F0"/>
              </a:gs>
              <a:gs pos="84000">
                <a:srgbClr val="FFC000"/>
              </a:gs>
              <a:gs pos="100000">
                <a:srgbClr val="FFFF00"/>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ctr" rtl="0">
              <a:lnSpc>
                <a:spcPct val="90000"/>
              </a:lnSpc>
              <a:spcBef>
                <a:spcPct val="0"/>
              </a:spcBef>
            </a:pPr>
            <a:br>
              <a:rPr lang="en-US" sz="4800" b="1" kern="1200" dirty="0">
                <a:solidFill>
                  <a:schemeClr val="tx1">
                    <a:lumMod val="85000"/>
                    <a:lumOff val="15000"/>
                  </a:schemeClr>
                </a:solidFill>
                <a:latin typeface="+mj-lt"/>
                <a:ea typeface="+mj-ea"/>
                <a:cs typeface="+mj-cs"/>
              </a:rPr>
            </a:br>
            <a:endParaRPr lang="en-US" sz="4800" b="1" kern="1200" dirty="0">
              <a:solidFill>
                <a:schemeClr val="tx1">
                  <a:lumMod val="85000"/>
                  <a:lumOff val="15000"/>
                </a:schemeClr>
              </a:solidFill>
              <a:latin typeface="+mj-lt"/>
              <a:ea typeface="+mj-ea"/>
              <a:cs typeface="+mj-cs"/>
            </a:endParaRPr>
          </a:p>
        </p:txBody>
      </p:sp>
      <p:pic>
        <p:nvPicPr>
          <p:cNvPr id="4" name="Picture 3">
            <a:extLst>
              <a:ext uri="{FF2B5EF4-FFF2-40B4-BE49-F238E27FC236}">
                <a16:creationId xmlns:a16="http://schemas.microsoft.com/office/drawing/2014/main" id="{A2484110-EA83-1FC8-AD19-908911789C30}"/>
              </a:ext>
            </a:extLst>
          </p:cNvPr>
          <p:cNvPicPr>
            <a:picLocks noChangeAspect="1"/>
          </p:cNvPicPr>
          <p:nvPr/>
        </p:nvPicPr>
        <p:blipFill>
          <a:blip r:embed="rId4"/>
          <a:stretch>
            <a:fillRect/>
          </a:stretch>
        </p:blipFill>
        <p:spPr>
          <a:xfrm>
            <a:off x="384010" y="920801"/>
            <a:ext cx="6197730" cy="5548037"/>
          </a:xfrm>
          <a:prstGeom prst="rect">
            <a:avLst/>
          </a:prstGeom>
          <a:ln w="76200">
            <a:solidFill>
              <a:srgbClr val="13784B"/>
            </a:solidFill>
          </a:ln>
        </p:spPr>
      </p:pic>
      <p:sp>
        <p:nvSpPr>
          <p:cNvPr id="9" name="Arrow: Right 8">
            <a:extLst>
              <a:ext uri="{FF2B5EF4-FFF2-40B4-BE49-F238E27FC236}">
                <a16:creationId xmlns:a16="http://schemas.microsoft.com/office/drawing/2014/main" id="{75353FE8-3C69-6B2B-5241-68644BA5A57B}"/>
              </a:ext>
            </a:extLst>
          </p:cNvPr>
          <p:cNvSpPr/>
          <p:nvPr/>
        </p:nvSpPr>
        <p:spPr>
          <a:xfrm rot="20357275">
            <a:off x="5136353" y="1763677"/>
            <a:ext cx="2130044" cy="226275"/>
          </a:xfrm>
          <a:prstGeom prst="rightArrow">
            <a:avLst/>
          </a:prstGeom>
          <a:solidFill>
            <a:srgbClr val="045594"/>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1B46AC33-F4C6-E3A2-5A9F-7D0A07D57BB6}"/>
              </a:ext>
            </a:extLst>
          </p:cNvPr>
          <p:cNvSpPr txBox="1"/>
          <p:nvPr/>
        </p:nvSpPr>
        <p:spPr>
          <a:xfrm>
            <a:off x="7404587" y="1154516"/>
            <a:ext cx="2467401" cy="707886"/>
          </a:xfrm>
          <a:prstGeom prst="rect">
            <a:avLst/>
          </a:prstGeom>
          <a:solidFill>
            <a:schemeClr val="bg1"/>
          </a:solidFill>
        </p:spPr>
        <p:txBody>
          <a:bodyPr wrap="square" rtlCol="0">
            <a:spAutoFit/>
          </a:bodyPr>
          <a:lstStyle/>
          <a:p>
            <a:r>
              <a:rPr lang="en-US" sz="2000" dirty="0">
                <a:solidFill>
                  <a:srgbClr val="000000"/>
                </a:solidFill>
              </a:rPr>
              <a:t>City of XXX (or)</a:t>
            </a:r>
          </a:p>
          <a:p>
            <a:r>
              <a:rPr lang="en-US" sz="2000" dirty="0">
                <a:solidFill>
                  <a:srgbClr val="000000"/>
                </a:solidFill>
              </a:rPr>
              <a:t>XXX County</a:t>
            </a:r>
          </a:p>
        </p:txBody>
      </p:sp>
      <p:sp>
        <p:nvSpPr>
          <p:cNvPr id="2" name="Arrow: Right 1">
            <a:extLst>
              <a:ext uri="{FF2B5EF4-FFF2-40B4-BE49-F238E27FC236}">
                <a16:creationId xmlns:a16="http://schemas.microsoft.com/office/drawing/2014/main" id="{95A501B6-042D-A1D1-64C6-2EA30D74C5CE}"/>
              </a:ext>
            </a:extLst>
          </p:cNvPr>
          <p:cNvSpPr/>
          <p:nvPr/>
        </p:nvSpPr>
        <p:spPr>
          <a:xfrm rot="20356023">
            <a:off x="4713140" y="2972720"/>
            <a:ext cx="2740119" cy="226275"/>
          </a:xfrm>
          <a:prstGeom prst="rightArrow">
            <a:avLst/>
          </a:prstGeom>
          <a:solidFill>
            <a:srgbClr val="045594"/>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F16658A-1F40-DA0A-C6E0-6C761B771910}"/>
              </a:ext>
            </a:extLst>
          </p:cNvPr>
          <p:cNvSpPr txBox="1"/>
          <p:nvPr/>
        </p:nvSpPr>
        <p:spPr>
          <a:xfrm>
            <a:off x="7404587" y="2255321"/>
            <a:ext cx="3815553" cy="707886"/>
          </a:xfrm>
          <a:prstGeom prst="rect">
            <a:avLst/>
          </a:prstGeom>
          <a:solidFill>
            <a:schemeClr val="bg1"/>
          </a:solidFill>
        </p:spPr>
        <p:txBody>
          <a:bodyPr wrap="square" rtlCol="0">
            <a:spAutoFit/>
          </a:bodyPr>
          <a:lstStyle/>
          <a:p>
            <a:r>
              <a:rPr lang="en-US" sz="2000" dirty="0">
                <a:solidFill>
                  <a:srgbClr val="000000"/>
                </a:solidFill>
              </a:rPr>
              <a:t>Request the mile post information from the designer</a:t>
            </a:r>
          </a:p>
        </p:txBody>
      </p:sp>
      <p:sp>
        <p:nvSpPr>
          <p:cNvPr id="6" name="Arrow: Right 5">
            <a:extLst>
              <a:ext uri="{FF2B5EF4-FFF2-40B4-BE49-F238E27FC236}">
                <a16:creationId xmlns:a16="http://schemas.microsoft.com/office/drawing/2014/main" id="{3074A0E9-46EF-C91A-E4B1-C417E5147FA5}"/>
              </a:ext>
            </a:extLst>
          </p:cNvPr>
          <p:cNvSpPr/>
          <p:nvPr/>
        </p:nvSpPr>
        <p:spPr>
          <a:xfrm rot="1214991">
            <a:off x="5392962" y="4797102"/>
            <a:ext cx="2082548" cy="226275"/>
          </a:xfrm>
          <a:prstGeom prst="rightArrow">
            <a:avLst/>
          </a:prstGeom>
          <a:solidFill>
            <a:srgbClr val="045594"/>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0D28A2C5-210C-3A24-7AF6-BF4C032732EB}"/>
              </a:ext>
            </a:extLst>
          </p:cNvPr>
          <p:cNvSpPr/>
          <p:nvPr/>
        </p:nvSpPr>
        <p:spPr>
          <a:xfrm>
            <a:off x="5662023" y="3945978"/>
            <a:ext cx="1662604" cy="226275"/>
          </a:xfrm>
          <a:prstGeom prst="rightArrow">
            <a:avLst/>
          </a:prstGeom>
          <a:solidFill>
            <a:srgbClr val="045594"/>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6E00641-30E6-698A-0C31-6E9F36A441C5}"/>
              </a:ext>
            </a:extLst>
          </p:cNvPr>
          <p:cNvSpPr txBox="1"/>
          <p:nvPr/>
        </p:nvSpPr>
        <p:spPr>
          <a:xfrm>
            <a:off x="7404587" y="3707040"/>
            <a:ext cx="3666541" cy="707886"/>
          </a:xfrm>
          <a:prstGeom prst="rect">
            <a:avLst/>
          </a:prstGeom>
          <a:solidFill>
            <a:schemeClr val="bg1"/>
          </a:solidFill>
        </p:spPr>
        <p:txBody>
          <a:bodyPr wrap="square" rtlCol="0">
            <a:spAutoFit/>
          </a:bodyPr>
          <a:lstStyle/>
          <a:p>
            <a:r>
              <a:rPr lang="en-US" sz="2000" dirty="0">
                <a:solidFill>
                  <a:srgbClr val="000000"/>
                </a:solidFill>
              </a:rPr>
              <a:t>Leave blank until signed by GDOT Commissioner</a:t>
            </a:r>
          </a:p>
        </p:txBody>
      </p:sp>
      <p:sp>
        <p:nvSpPr>
          <p:cNvPr id="13" name="TextBox 12">
            <a:extLst>
              <a:ext uri="{FF2B5EF4-FFF2-40B4-BE49-F238E27FC236}">
                <a16:creationId xmlns:a16="http://schemas.microsoft.com/office/drawing/2014/main" id="{2B9D6FC0-C7BC-D99B-9AA7-71CBEC6963C2}"/>
              </a:ext>
            </a:extLst>
          </p:cNvPr>
          <p:cNvSpPr txBox="1"/>
          <p:nvPr/>
        </p:nvSpPr>
        <p:spPr>
          <a:xfrm>
            <a:off x="7404587" y="5092585"/>
            <a:ext cx="4194601" cy="400110"/>
          </a:xfrm>
          <a:prstGeom prst="rect">
            <a:avLst/>
          </a:prstGeom>
          <a:solidFill>
            <a:schemeClr val="bg1"/>
          </a:solidFill>
        </p:spPr>
        <p:txBody>
          <a:bodyPr wrap="square" rtlCol="0">
            <a:spAutoFit/>
          </a:bodyPr>
          <a:lstStyle/>
          <a:p>
            <a:r>
              <a:rPr lang="en-US" sz="2000" dirty="0">
                <a:solidFill>
                  <a:srgbClr val="000000"/>
                </a:solidFill>
              </a:rPr>
              <a:t>Local Government’s name</a:t>
            </a:r>
          </a:p>
        </p:txBody>
      </p:sp>
    </p:spTree>
    <p:extLst>
      <p:ext uri="{BB962C8B-B14F-4D97-AF65-F5344CB8AC3E}">
        <p14:creationId xmlns:p14="http://schemas.microsoft.com/office/powerpoint/2010/main" val="1728838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75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75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0" nodeType="afterEffect">
                                  <p:stCondLst>
                                    <p:cond delay="750"/>
                                  </p:stCondLst>
                                  <p:childTnLst>
                                    <p:set>
                                      <p:cBhvr>
                                        <p:cTn id="23" dur="1" fill="hold">
                                          <p:stCondLst>
                                            <p:cond delay="0"/>
                                          </p:stCondLst>
                                        </p:cTn>
                                        <p:tgtEl>
                                          <p:spTgt spid="1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75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 grpId="0" animBg="1"/>
      <p:bldP spid="3" grpId="0" animBg="1"/>
      <p:bldP spid="6" grpId="0" animBg="1"/>
      <p:bldP spid="8"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A4F4D-AD5D-004B-E7E9-1902807E6A24}"/>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16F6DDE2-3220-AD9A-4770-AA1041535CCA}"/>
              </a:ext>
            </a:extLst>
          </p:cNvPr>
          <p:cNvSpPr>
            <a:spLocks noGrp="1"/>
          </p:cNvSpPr>
          <p:nvPr>
            <p:ph type="title"/>
          </p:nvPr>
        </p:nvSpPr>
        <p:spPr>
          <a:xfrm>
            <a:off x="169460" y="4830286"/>
            <a:ext cx="5503333" cy="1030395"/>
          </a:xfrm>
        </p:spPr>
        <p:txBody>
          <a:bodyPr>
            <a:noAutofit/>
          </a:bodyPr>
          <a:lstStyle/>
          <a:p>
            <a:r>
              <a:rPr lang="en-US" sz="3200" dirty="0"/>
              <a:t>Knowledge Review: </a:t>
            </a:r>
            <a:br>
              <a:rPr lang="en-US" sz="3200" dirty="0"/>
            </a:br>
            <a:r>
              <a:rPr lang="en-US" sz="3200" dirty="0"/>
              <a:t>Governing Documents</a:t>
            </a:r>
          </a:p>
        </p:txBody>
      </p:sp>
      <p:pic>
        <p:nvPicPr>
          <p:cNvPr id="19" name="Picture Placeholder 18">
            <a:extLst>
              <a:ext uri="{FF2B5EF4-FFF2-40B4-BE49-F238E27FC236}">
                <a16:creationId xmlns:a16="http://schemas.microsoft.com/office/drawing/2014/main" id="{C6F6419E-A455-DD2F-8C8C-F1F189BD2D56}"/>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612" r="17612"/>
          <a:stretch/>
        </p:blipFill>
        <p:spPr>
          <a:xfrm>
            <a:off x="1050059" y="1275492"/>
            <a:ext cx="3397250" cy="3490031"/>
          </a:xfrm>
        </p:spPr>
      </p:pic>
      <p:sp>
        <p:nvSpPr>
          <p:cNvPr id="22" name="TextBox 21">
            <a:extLst>
              <a:ext uri="{FF2B5EF4-FFF2-40B4-BE49-F238E27FC236}">
                <a16:creationId xmlns:a16="http://schemas.microsoft.com/office/drawing/2014/main" id="{7E4D5D8A-3CF7-F5E7-EB1B-78252FD5F520}"/>
              </a:ext>
            </a:extLst>
          </p:cNvPr>
          <p:cNvSpPr txBox="1"/>
          <p:nvPr/>
        </p:nvSpPr>
        <p:spPr>
          <a:xfrm>
            <a:off x="5890989" y="699772"/>
            <a:ext cx="5803726" cy="1384995"/>
          </a:xfrm>
          <a:prstGeom prst="rect">
            <a:avLst/>
          </a:prstGeom>
          <a:noFill/>
        </p:spPr>
        <p:txBody>
          <a:bodyPr wrap="square" rtlCol="0">
            <a:spAutoFit/>
          </a:bodyPr>
          <a:lstStyle/>
          <a:p>
            <a:r>
              <a:rPr lang="en-US" sz="2800" dirty="0">
                <a:solidFill>
                  <a:srgbClr val="000000"/>
                </a:solidFill>
              </a:rPr>
              <a:t>Which document outlines the </a:t>
            </a:r>
            <a:r>
              <a:rPr lang="en-US" sz="2800" b="1" dirty="0">
                <a:solidFill>
                  <a:srgbClr val="000000"/>
                </a:solidFill>
              </a:rPr>
              <a:t>guidelines for GDOT </a:t>
            </a:r>
            <a:r>
              <a:rPr lang="en-US" sz="2800" dirty="0">
                <a:solidFill>
                  <a:srgbClr val="000000"/>
                </a:solidFill>
              </a:rPr>
              <a:t>to use </a:t>
            </a:r>
            <a:r>
              <a:rPr lang="en-US" sz="2800" b="1" dirty="0">
                <a:solidFill>
                  <a:srgbClr val="000000"/>
                </a:solidFill>
              </a:rPr>
              <a:t>Federal-aid funds</a:t>
            </a:r>
            <a:r>
              <a:rPr lang="en-US" sz="2800" dirty="0">
                <a:solidFill>
                  <a:srgbClr val="000000"/>
                </a:solidFill>
              </a:rPr>
              <a:t>?</a:t>
            </a:r>
          </a:p>
        </p:txBody>
      </p:sp>
      <p:sp>
        <p:nvSpPr>
          <p:cNvPr id="23" name="TextBox 22">
            <a:extLst>
              <a:ext uri="{FF2B5EF4-FFF2-40B4-BE49-F238E27FC236}">
                <a16:creationId xmlns:a16="http://schemas.microsoft.com/office/drawing/2014/main" id="{5CE0D66B-FE31-C3B2-0F8B-155A809DF13C}"/>
              </a:ext>
            </a:extLst>
          </p:cNvPr>
          <p:cNvSpPr txBox="1"/>
          <p:nvPr/>
        </p:nvSpPr>
        <p:spPr>
          <a:xfrm>
            <a:off x="6096000" y="2568129"/>
            <a:ext cx="5309187" cy="2246769"/>
          </a:xfrm>
          <a:prstGeom prst="rect">
            <a:avLst/>
          </a:prstGeom>
          <a:noFill/>
        </p:spPr>
        <p:txBody>
          <a:bodyPr wrap="square" rtlCol="0">
            <a:spAutoFit/>
          </a:bodyPr>
          <a:lstStyle/>
          <a:p>
            <a:endParaRPr lang="en-US" sz="2800" dirty="0">
              <a:solidFill>
                <a:srgbClr val="000000"/>
              </a:solidFill>
            </a:endParaRPr>
          </a:p>
          <a:p>
            <a:pPr>
              <a:tabLst>
                <a:tab pos="341313" algn="l"/>
              </a:tabLst>
            </a:pPr>
            <a:r>
              <a:rPr lang="en-US" sz="2800" dirty="0">
                <a:solidFill>
                  <a:srgbClr val="000000"/>
                </a:solidFill>
              </a:rPr>
              <a:t>b. Stewardship and Oversight 	Agreement</a:t>
            </a:r>
          </a:p>
          <a:p>
            <a:endParaRPr lang="en-US" sz="2800" dirty="0">
              <a:solidFill>
                <a:srgbClr val="000000"/>
              </a:solidFill>
            </a:endParaRPr>
          </a:p>
          <a:p>
            <a:pPr marL="514350" indent="-514350">
              <a:buAutoNum type="alphaLcPeriod"/>
            </a:pPr>
            <a:endParaRPr lang="en-US" sz="2800" dirty="0">
              <a:solidFill>
                <a:srgbClr val="000000"/>
              </a:solidFill>
            </a:endParaRPr>
          </a:p>
        </p:txBody>
      </p:sp>
    </p:spTree>
    <p:extLst>
      <p:ext uri="{BB962C8B-B14F-4D97-AF65-F5344CB8AC3E}">
        <p14:creationId xmlns:p14="http://schemas.microsoft.com/office/powerpoint/2010/main" val="32158311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DA624-A989-62BA-4A0A-E1AD8EE90D01}"/>
            </a:ext>
          </a:extLst>
        </p:cNvPr>
        <p:cNvGrpSpPr/>
        <p:nvPr/>
      </p:nvGrpSpPr>
      <p:grpSpPr>
        <a:xfrm>
          <a:off x="0" y="0"/>
          <a:ext cx="0" cy="0"/>
          <a:chOff x="0" y="0"/>
          <a:chExt cx="0" cy="0"/>
        </a:xfrm>
      </p:grpSpPr>
      <p:pic>
        <p:nvPicPr>
          <p:cNvPr id="11" name="Picture 10" descr="Icon&#10;&#10;Description automatically generated">
            <a:extLst>
              <a:ext uri="{FF2B5EF4-FFF2-40B4-BE49-F238E27FC236}">
                <a16:creationId xmlns:a16="http://schemas.microsoft.com/office/drawing/2014/main" id="{C35F0467-212F-7C86-B2B1-39BE33F4B576}"/>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16030" y="6321035"/>
            <a:ext cx="335961" cy="350783"/>
          </a:xfrm>
          <a:prstGeom prst="rect">
            <a:avLst/>
          </a:prstGeom>
        </p:spPr>
      </p:pic>
      <p:sp>
        <p:nvSpPr>
          <p:cNvPr id="5" name="Title 4">
            <a:extLst>
              <a:ext uri="{FF2B5EF4-FFF2-40B4-BE49-F238E27FC236}">
                <a16:creationId xmlns:a16="http://schemas.microsoft.com/office/drawing/2014/main" id="{00736468-2927-A49A-2DE4-BC40DD36A93E}"/>
              </a:ext>
            </a:extLst>
          </p:cNvPr>
          <p:cNvSpPr>
            <a:spLocks noGrp="1"/>
          </p:cNvSpPr>
          <p:nvPr>
            <p:ph type="title"/>
          </p:nvPr>
        </p:nvSpPr>
        <p:spPr>
          <a:xfrm>
            <a:off x="0" y="0"/>
            <a:ext cx="12191999" cy="6857999"/>
          </a:xfrm>
          <a:gradFill>
            <a:gsLst>
              <a:gs pos="0">
                <a:srgbClr val="00B0F0"/>
              </a:gs>
              <a:gs pos="84000">
                <a:srgbClr val="FFC000"/>
              </a:gs>
              <a:gs pos="100000">
                <a:srgbClr val="FFFF00"/>
              </a:gs>
            </a:gsLst>
            <a:lin ang="5400000" scaled="1"/>
          </a:gradFill>
        </p:spPr>
        <p:txBody>
          <a:bodyPr vert="horz" lIns="91440" tIns="45720" rIns="91440" bIns="45720" rtlCol="0" anchor="ctr">
            <a:normAutofit/>
            <a:scene3d>
              <a:camera prst="orthographicFront"/>
              <a:lightRig rig="threePt" dir="t"/>
            </a:scene3d>
            <a:sp3d extrusionH="57150">
              <a:bevelT w="38100" h="38100"/>
            </a:sp3d>
          </a:bodyPr>
          <a:lstStyle/>
          <a:p>
            <a:pPr marL="457200" lvl="1" algn="ctr" rtl="0">
              <a:lnSpc>
                <a:spcPct val="90000"/>
              </a:lnSpc>
              <a:spcBef>
                <a:spcPct val="0"/>
              </a:spcBef>
            </a:pPr>
            <a:br>
              <a:rPr lang="en-US" sz="4800" b="1" kern="1200" dirty="0">
                <a:solidFill>
                  <a:schemeClr val="tx1">
                    <a:lumMod val="85000"/>
                    <a:lumOff val="15000"/>
                  </a:schemeClr>
                </a:solidFill>
                <a:latin typeface="+mj-lt"/>
                <a:ea typeface="+mj-ea"/>
                <a:cs typeface="+mj-cs"/>
              </a:rPr>
            </a:br>
            <a:endParaRPr lang="en-US" sz="4800" b="1" kern="1200" dirty="0">
              <a:solidFill>
                <a:schemeClr val="tx1">
                  <a:lumMod val="85000"/>
                  <a:lumOff val="15000"/>
                </a:schemeClr>
              </a:solidFill>
              <a:latin typeface="+mj-lt"/>
              <a:ea typeface="+mj-ea"/>
              <a:cs typeface="+mj-cs"/>
            </a:endParaRPr>
          </a:p>
        </p:txBody>
      </p:sp>
      <p:pic>
        <p:nvPicPr>
          <p:cNvPr id="4" name="Picture 3">
            <a:extLst>
              <a:ext uri="{FF2B5EF4-FFF2-40B4-BE49-F238E27FC236}">
                <a16:creationId xmlns:a16="http://schemas.microsoft.com/office/drawing/2014/main" id="{A2484110-EA83-1FC8-AD19-908911789C3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84010" y="1772012"/>
            <a:ext cx="6765950" cy="3876773"/>
          </a:xfrm>
          <a:prstGeom prst="rect">
            <a:avLst/>
          </a:prstGeom>
          <a:ln w="76200">
            <a:solidFill>
              <a:srgbClr val="13784B"/>
            </a:solidFill>
          </a:ln>
        </p:spPr>
      </p:pic>
      <p:sp>
        <p:nvSpPr>
          <p:cNvPr id="8" name="Arrow: Right 7">
            <a:extLst>
              <a:ext uri="{FF2B5EF4-FFF2-40B4-BE49-F238E27FC236}">
                <a16:creationId xmlns:a16="http://schemas.microsoft.com/office/drawing/2014/main" id="{0D28A2C5-210C-3A24-7AF6-BF4C032732EB}"/>
              </a:ext>
            </a:extLst>
          </p:cNvPr>
          <p:cNvSpPr/>
          <p:nvPr/>
        </p:nvSpPr>
        <p:spPr>
          <a:xfrm>
            <a:off x="2696066" y="4145843"/>
            <a:ext cx="5032871" cy="226275"/>
          </a:xfrm>
          <a:prstGeom prst="rightArrow">
            <a:avLst/>
          </a:prstGeom>
          <a:solidFill>
            <a:srgbClr val="045594"/>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6E00641-30E6-698A-0C31-6E9F36A441C5}"/>
              </a:ext>
            </a:extLst>
          </p:cNvPr>
          <p:cNvSpPr txBox="1"/>
          <p:nvPr/>
        </p:nvSpPr>
        <p:spPr>
          <a:xfrm>
            <a:off x="7962228" y="3597262"/>
            <a:ext cx="3525139" cy="1323439"/>
          </a:xfrm>
          <a:prstGeom prst="rect">
            <a:avLst/>
          </a:prstGeom>
          <a:solidFill>
            <a:schemeClr val="bg1"/>
          </a:solidFill>
        </p:spPr>
        <p:txBody>
          <a:bodyPr wrap="square" rtlCol="0">
            <a:spAutoFit/>
          </a:bodyPr>
          <a:lstStyle/>
          <a:p>
            <a:r>
              <a:rPr lang="en-US" sz="2000" dirty="0">
                <a:solidFill>
                  <a:srgbClr val="000000"/>
                </a:solidFill>
              </a:rPr>
              <a:t>Coordinate with the Locals to determine if they are self-insured or will obtain private insurance</a:t>
            </a:r>
          </a:p>
        </p:txBody>
      </p:sp>
    </p:spTree>
    <p:extLst>
      <p:ext uri="{BB962C8B-B14F-4D97-AF65-F5344CB8AC3E}">
        <p14:creationId xmlns:p14="http://schemas.microsoft.com/office/powerpoint/2010/main" val="328151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750"/>
                                  </p:stCondLst>
                                  <p:childTnLst>
                                    <p:set>
                                      <p:cBhvr>
                                        <p:cTn id="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290177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3CC00A-A95D-4505-31A4-EA0C79427278}"/>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id="{DCDEF4B9-5BD0-F022-D848-180288850A1F}"/>
              </a:ext>
            </a:extLst>
          </p:cNvPr>
          <p:cNvSpPr txBox="1"/>
          <p:nvPr/>
        </p:nvSpPr>
        <p:spPr>
          <a:xfrm>
            <a:off x="5987447" y="626692"/>
            <a:ext cx="5309187" cy="1815882"/>
          </a:xfrm>
          <a:prstGeom prst="rect">
            <a:avLst/>
          </a:prstGeom>
          <a:noFill/>
        </p:spPr>
        <p:txBody>
          <a:bodyPr wrap="square" rtlCol="0">
            <a:spAutoFit/>
          </a:bodyPr>
          <a:lstStyle/>
          <a:p>
            <a:r>
              <a:rPr lang="en-US" sz="2800" dirty="0">
                <a:solidFill>
                  <a:srgbClr val="000000"/>
                </a:solidFill>
              </a:rPr>
              <a:t>Which document outlines the responsibilities </a:t>
            </a:r>
            <a:r>
              <a:rPr lang="en-US" sz="2800" b="1" dirty="0">
                <a:solidFill>
                  <a:srgbClr val="000000"/>
                </a:solidFill>
              </a:rPr>
              <a:t>between GDOT &amp; the Local Government </a:t>
            </a:r>
            <a:r>
              <a:rPr lang="en-US" sz="2800" dirty="0">
                <a:solidFill>
                  <a:srgbClr val="000000"/>
                </a:solidFill>
              </a:rPr>
              <a:t>to use </a:t>
            </a:r>
            <a:r>
              <a:rPr lang="en-US" sz="2800" b="1" dirty="0">
                <a:solidFill>
                  <a:srgbClr val="000000"/>
                </a:solidFill>
              </a:rPr>
              <a:t>Federal-aid funds</a:t>
            </a:r>
            <a:r>
              <a:rPr lang="en-US" sz="2800" dirty="0">
                <a:solidFill>
                  <a:srgbClr val="000000"/>
                </a:solidFill>
              </a:rPr>
              <a:t>?</a:t>
            </a:r>
          </a:p>
        </p:txBody>
      </p:sp>
      <p:sp>
        <p:nvSpPr>
          <p:cNvPr id="23" name="TextBox 22">
            <a:extLst>
              <a:ext uri="{FF2B5EF4-FFF2-40B4-BE49-F238E27FC236}">
                <a16:creationId xmlns:a16="http://schemas.microsoft.com/office/drawing/2014/main" id="{EC563242-882B-85F0-CDA5-0B66FF38CD73}"/>
              </a:ext>
            </a:extLst>
          </p:cNvPr>
          <p:cNvSpPr txBox="1"/>
          <p:nvPr/>
        </p:nvSpPr>
        <p:spPr>
          <a:xfrm>
            <a:off x="5987448" y="2729546"/>
            <a:ext cx="5309187" cy="3970318"/>
          </a:xfrm>
          <a:prstGeom prst="rect">
            <a:avLst/>
          </a:prstGeom>
          <a:noFill/>
        </p:spPr>
        <p:txBody>
          <a:bodyPr wrap="square" rtlCol="0">
            <a:spAutoFit/>
          </a:bodyPr>
          <a:lstStyle/>
          <a:p>
            <a:pPr marL="514350" indent="-514350">
              <a:buAutoNum type="alphaLcPeriod"/>
            </a:pPr>
            <a:r>
              <a:rPr lang="en-US" sz="2800" dirty="0">
                <a:solidFill>
                  <a:srgbClr val="000000"/>
                </a:solidFill>
              </a:rPr>
              <a:t>Local Administered Project Manual</a:t>
            </a:r>
          </a:p>
          <a:p>
            <a:endParaRPr lang="en-US" sz="2800" dirty="0">
              <a:solidFill>
                <a:srgbClr val="000000"/>
              </a:solidFill>
            </a:endParaRPr>
          </a:p>
          <a:p>
            <a:pPr>
              <a:tabLst>
                <a:tab pos="512763" algn="l"/>
              </a:tabLst>
            </a:pPr>
            <a:r>
              <a:rPr lang="en-US" sz="2800" dirty="0">
                <a:solidFill>
                  <a:srgbClr val="000000"/>
                </a:solidFill>
              </a:rPr>
              <a:t>b.  Stewardship and Oversight 	Agreement</a:t>
            </a:r>
          </a:p>
          <a:p>
            <a:endParaRPr lang="en-US" sz="2800" dirty="0">
              <a:solidFill>
                <a:srgbClr val="000000"/>
              </a:solidFill>
            </a:endParaRPr>
          </a:p>
          <a:p>
            <a:pPr>
              <a:tabLst>
                <a:tab pos="463550" algn="l"/>
              </a:tabLst>
            </a:pPr>
            <a:r>
              <a:rPr lang="en-US" sz="2800" dirty="0">
                <a:solidFill>
                  <a:srgbClr val="000000"/>
                </a:solidFill>
              </a:rPr>
              <a:t>c.  Project Framework 	Agreement</a:t>
            </a:r>
          </a:p>
          <a:p>
            <a:pPr marL="514350" indent="-514350">
              <a:buAutoNum type="alphaLcPeriod"/>
            </a:pPr>
            <a:endParaRPr lang="en-US" sz="2800" dirty="0">
              <a:solidFill>
                <a:srgbClr val="000000"/>
              </a:solidFill>
            </a:endParaRPr>
          </a:p>
        </p:txBody>
      </p:sp>
      <p:pic>
        <p:nvPicPr>
          <p:cNvPr id="7" name="Picture Placeholder 18">
            <a:extLst>
              <a:ext uri="{FF2B5EF4-FFF2-40B4-BE49-F238E27FC236}">
                <a16:creationId xmlns:a16="http://schemas.microsoft.com/office/drawing/2014/main" id="{EE1CA39C-E7D1-C0B5-3CB5-6A9A0EBBA3E5}"/>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612" r="17612"/>
          <a:stretch/>
        </p:blipFill>
        <p:spPr>
          <a:xfrm>
            <a:off x="1050059" y="1275492"/>
            <a:ext cx="3397250" cy="3490031"/>
          </a:xfrm>
        </p:spPr>
      </p:pic>
      <p:sp>
        <p:nvSpPr>
          <p:cNvPr id="10" name="Title 11">
            <a:extLst>
              <a:ext uri="{FF2B5EF4-FFF2-40B4-BE49-F238E27FC236}">
                <a16:creationId xmlns:a16="http://schemas.microsoft.com/office/drawing/2014/main" id="{81ED8FE6-A648-0059-E918-F4EFF388EDEC}"/>
              </a:ext>
            </a:extLst>
          </p:cNvPr>
          <p:cNvSpPr txBox="1">
            <a:spLocks/>
          </p:cNvSpPr>
          <p:nvPr/>
        </p:nvSpPr>
        <p:spPr>
          <a:xfrm>
            <a:off x="169460" y="4830286"/>
            <a:ext cx="5503333" cy="1030395"/>
          </a:xfrm>
        </p:spPr>
        <p:txBody>
          <a:bodyPr lIns="0" rIns="0">
            <a:noAutofit/>
          </a:bodyPr>
          <a:lstStyle>
            <a:lvl1pPr algn="ctr" defTabSz="914400" rtl="0" eaLnBrk="1" latinLnBrk="0" hangingPunct="1">
              <a:lnSpc>
                <a:spcPct val="125000"/>
              </a:lnSpc>
              <a:spcBef>
                <a:spcPct val="0"/>
              </a:spcBef>
              <a:buNone/>
              <a:defRPr sz="2700" b="1" kern="1200">
                <a:solidFill>
                  <a:srgbClr val="085694"/>
                </a:solidFill>
                <a:latin typeface="+mj-lt"/>
                <a:ea typeface="+mj-ea"/>
                <a:cs typeface="+mj-cs"/>
              </a:defRPr>
            </a:lvl1pPr>
          </a:lstStyle>
          <a:p>
            <a:r>
              <a:rPr lang="en-US" sz="3200" dirty="0"/>
              <a:t>Knowledge Review: </a:t>
            </a:r>
            <a:br>
              <a:rPr lang="en-US" sz="3200" dirty="0"/>
            </a:br>
            <a:r>
              <a:rPr lang="en-US" sz="3200" dirty="0"/>
              <a:t>Governing Documents</a:t>
            </a:r>
          </a:p>
        </p:txBody>
      </p:sp>
    </p:spTree>
    <p:extLst>
      <p:ext uri="{BB962C8B-B14F-4D97-AF65-F5344CB8AC3E}">
        <p14:creationId xmlns:p14="http://schemas.microsoft.com/office/powerpoint/2010/main" val="1135437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7F705-AB82-6E3E-3735-AA68F4FEF436}"/>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id="{0DD24A32-E4D9-044D-4879-D51371E7FC1F}"/>
              </a:ext>
            </a:extLst>
          </p:cNvPr>
          <p:cNvSpPr txBox="1"/>
          <p:nvPr/>
        </p:nvSpPr>
        <p:spPr>
          <a:xfrm>
            <a:off x="5987447" y="626692"/>
            <a:ext cx="5309187" cy="1815882"/>
          </a:xfrm>
          <a:prstGeom prst="rect">
            <a:avLst/>
          </a:prstGeom>
          <a:noFill/>
        </p:spPr>
        <p:txBody>
          <a:bodyPr wrap="square" rtlCol="0">
            <a:spAutoFit/>
          </a:bodyPr>
          <a:lstStyle/>
          <a:p>
            <a:r>
              <a:rPr lang="en-US" sz="2800" dirty="0">
                <a:solidFill>
                  <a:srgbClr val="000000"/>
                </a:solidFill>
              </a:rPr>
              <a:t>Which document outlines the responsibilities </a:t>
            </a:r>
            <a:r>
              <a:rPr lang="en-US" sz="2800" b="1" dirty="0">
                <a:solidFill>
                  <a:srgbClr val="000000"/>
                </a:solidFill>
              </a:rPr>
              <a:t>between GDOT &amp; the Local Government </a:t>
            </a:r>
            <a:r>
              <a:rPr lang="en-US" sz="2800" dirty="0">
                <a:solidFill>
                  <a:srgbClr val="000000"/>
                </a:solidFill>
              </a:rPr>
              <a:t>to use </a:t>
            </a:r>
            <a:r>
              <a:rPr lang="en-US" sz="2800" b="1" dirty="0">
                <a:solidFill>
                  <a:srgbClr val="000000"/>
                </a:solidFill>
              </a:rPr>
              <a:t>Federal-aid funds</a:t>
            </a:r>
            <a:r>
              <a:rPr lang="en-US" sz="2800" dirty="0">
                <a:solidFill>
                  <a:srgbClr val="000000"/>
                </a:solidFill>
              </a:rPr>
              <a:t>?</a:t>
            </a:r>
          </a:p>
        </p:txBody>
      </p:sp>
      <p:sp>
        <p:nvSpPr>
          <p:cNvPr id="23" name="TextBox 22">
            <a:extLst>
              <a:ext uri="{FF2B5EF4-FFF2-40B4-BE49-F238E27FC236}">
                <a16:creationId xmlns:a16="http://schemas.microsoft.com/office/drawing/2014/main" id="{184A1A33-63DF-D416-773F-50CF0976AD4C}"/>
              </a:ext>
            </a:extLst>
          </p:cNvPr>
          <p:cNvSpPr txBox="1"/>
          <p:nvPr/>
        </p:nvSpPr>
        <p:spPr>
          <a:xfrm>
            <a:off x="5987448" y="2729546"/>
            <a:ext cx="5309187" cy="1815882"/>
          </a:xfrm>
          <a:prstGeom prst="rect">
            <a:avLst/>
          </a:prstGeom>
          <a:noFill/>
        </p:spPr>
        <p:txBody>
          <a:bodyPr wrap="square" rtlCol="0">
            <a:spAutoFit/>
          </a:bodyPr>
          <a:lstStyle/>
          <a:p>
            <a:pPr marL="514350" indent="-514350">
              <a:buAutoNum type="alphaLcPeriod"/>
            </a:pPr>
            <a:r>
              <a:rPr lang="en-US" sz="2800" dirty="0">
                <a:solidFill>
                  <a:srgbClr val="000000"/>
                </a:solidFill>
              </a:rPr>
              <a:t>Local Administered Project Manual</a:t>
            </a:r>
          </a:p>
          <a:p>
            <a:endParaRPr lang="en-US" sz="2800" dirty="0">
              <a:solidFill>
                <a:srgbClr val="000000"/>
              </a:solidFill>
            </a:endParaRPr>
          </a:p>
          <a:p>
            <a:pPr marL="514350" indent="-514350">
              <a:buAutoNum type="alphaLcPeriod"/>
            </a:pPr>
            <a:endParaRPr lang="en-US" sz="2800" dirty="0">
              <a:solidFill>
                <a:srgbClr val="000000"/>
              </a:solidFill>
            </a:endParaRPr>
          </a:p>
        </p:txBody>
      </p:sp>
      <p:pic>
        <p:nvPicPr>
          <p:cNvPr id="7" name="Picture Placeholder 18">
            <a:extLst>
              <a:ext uri="{FF2B5EF4-FFF2-40B4-BE49-F238E27FC236}">
                <a16:creationId xmlns:a16="http://schemas.microsoft.com/office/drawing/2014/main" id="{4E8E52FD-1CD2-2196-C9B6-027097F88FA0}"/>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612" r="17612"/>
          <a:stretch/>
        </p:blipFill>
        <p:spPr>
          <a:xfrm>
            <a:off x="1050059" y="1275492"/>
            <a:ext cx="3397250" cy="3490031"/>
          </a:xfrm>
        </p:spPr>
      </p:pic>
      <p:sp>
        <p:nvSpPr>
          <p:cNvPr id="10" name="Title 11">
            <a:extLst>
              <a:ext uri="{FF2B5EF4-FFF2-40B4-BE49-F238E27FC236}">
                <a16:creationId xmlns:a16="http://schemas.microsoft.com/office/drawing/2014/main" id="{7273CD21-6D37-EA4D-047A-0321F9C0B21B}"/>
              </a:ext>
            </a:extLst>
          </p:cNvPr>
          <p:cNvSpPr txBox="1">
            <a:spLocks/>
          </p:cNvSpPr>
          <p:nvPr/>
        </p:nvSpPr>
        <p:spPr>
          <a:xfrm>
            <a:off x="169460" y="4830286"/>
            <a:ext cx="5503333" cy="1030395"/>
          </a:xfrm>
        </p:spPr>
        <p:txBody>
          <a:bodyPr lIns="0" rIns="0">
            <a:noAutofit/>
          </a:bodyPr>
          <a:lstStyle>
            <a:lvl1pPr algn="ctr" defTabSz="914400" rtl="0" eaLnBrk="1" latinLnBrk="0" hangingPunct="1">
              <a:lnSpc>
                <a:spcPct val="125000"/>
              </a:lnSpc>
              <a:spcBef>
                <a:spcPct val="0"/>
              </a:spcBef>
              <a:buNone/>
              <a:defRPr sz="2700" b="1" kern="1200">
                <a:solidFill>
                  <a:srgbClr val="085694"/>
                </a:solidFill>
                <a:latin typeface="+mj-lt"/>
                <a:ea typeface="+mj-ea"/>
                <a:cs typeface="+mj-cs"/>
              </a:defRPr>
            </a:lvl1pPr>
          </a:lstStyle>
          <a:p>
            <a:r>
              <a:rPr lang="en-US" sz="3200" dirty="0"/>
              <a:t>Knowledge Review: </a:t>
            </a:r>
            <a:br>
              <a:rPr lang="en-US" sz="3200" dirty="0"/>
            </a:br>
            <a:r>
              <a:rPr lang="en-US" sz="3200" dirty="0"/>
              <a:t>Governing Documents</a:t>
            </a:r>
          </a:p>
        </p:txBody>
      </p:sp>
    </p:spTree>
    <p:extLst>
      <p:ext uri="{BB962C8B-B14F-4D97-AF65-F5344CB8AC3E}">
        <p14:creationId xmlns:p14="http://schemas.microsoft.com/office/powerpoint/2010/main" val="4250442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FF84A-B99E-82E5-1BF6-35A84DE47DE8}"/>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id="{E8CD95E1-7EB1-6FFB-D042-B93248D7464F}"/>
              </a:ext>
            </a:extLst>
          </p:cNvPr>
          <p:cNvSpPr txBox="1"/>
          <p:nvPr/>
        </p:nvSpPr>
        <p:spPr>
          <a:xfrm>
            <a:off x="6049279" y="1656980"/>
            <a:ext cx="5309187" cy="3108543"/>
          </a:xfrm>
          <a:prstGeom prst="rect">
            <a:avLst/>
          </a:prstGeom>
          <a:noFill/>
        </p:spPr>
        <p:txBody>
          <a:bodyPr wrap="square" rtlCol="0">
            <a:spAutoFit/>
          </a:bodyPr>
          <a:lstStyle/>
          <a:p>
            <a:r>
              <a:rPr lang="en-US" sz="2800" dirty="0">
                <a:solidFill>
                  <a:srgbClr val="000000"/>
                </a:solidFill>
              </a:rPr>
              <a:t>The PFA outlines the responsibilities and terms of administering and delivering the project and it can be submitted to the local government after the start of major activities. </a:t>
            </a:r>
          </a:p>
          <a:p>
            <a:endParaRPr lang="en-US" sz="2800" dirty="0">
              <a:solidFill>
                <a:srgbClr val="000000"/>
              </a:solidFill>
            </a:endParaRPr>
          </a:p>
        </p:txBody>
      </p:sp>
      <p:sp>
        <p:nvSpPr>
          <p:cNvPr id="23" name="TextBox 22">
            <a:extLst>
              <a:ext uri="{FF2B5EF4-FFF2-40B4-BE49-F238E27FC236}">
                <a16:creationId xmlns:a16="http://schemas.microsoft.com/office/drawing/2014/main" id="{780E093B-830B-166E-D91E-92EBCDB010DC}"/>
              </a:ext>
            </a:extLst>
          </p:cNvPr>
          <p:cNvSpPr txBox="1"/>
          <p:nvPr/>
        </p:nvSpPr>
        <p:spPr>
          <a:xfrm>
            <a:off x="6708547" y="4765523"/>
            <a:ext cx="1132431" cy="584775"/>
          </a:xfrm>
          <a:prstGeom prst="rect">
            <a:avLst/>
          </a:prstGeom>
          <a:noFill/>
        </p:spPr>
        <p:txBody>
          <a:bodyPr wrap="square" rtlCol="0">
            <a:spAutoFit/>
          </a:bodyPr>
          <a:lstStyle/>
          <a:p>
            <a:r>
              <a:rPr lang="en-US" sz="3200" b="1" dirty="0">
                <a:solidFill>
                  <a:srgbClr val="045594"/>
                </a:solidFill>
              </a:rPr>
              <a:t>True</a:t>
            </a:r>
          </a:p>
        </p:txBody>
      </p:sp>
      <p:pic>
        <p:nvPicPr>
          <p:cNvPr id="7" name="Picture Placeholder 18">
            <a:extLst>
              <a:ext uri="{FF2B5EF4-FFF2-40B4-BE49-F238E27FC236}">
                <a16:creationId xmlns:a16="http://schemas.microsoft.com/office/drawing/2014/main" id="{59D05A32-6EFB-2944-48E8-9EAEF53D74D6}"/>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612" r="17612"/>
          <a:stretch/>
        </p:blipFill>
        <p:spPr>
          <a:xfrm>
            <a:off x="1050059" y="1275492"/>
            <a:ext cx="3397250" cy="3490031"/>
          </a:xfrm>
        </p:spPr>
      </p:pic>
      <p:sp>
        <p:nvSpPr>
          <p:cNvPr id="10" name="Title 11">
            <a:extLst>
              <a:ext uri="{FF2B5EF4-FFF2-40B4-BE49-F238E27FC236}">
                <a16:creationId xmlns:a16="http://schemas.microsoft.com/office/drawing/2014/main" id="{1889F57E-8A1B-7C40-C0ED-003D9064BFB8}"/>
              </a:ext>
            </a:extLst>
          </p:cNvPr>
          <p:cNvSpPr txBox="1">
            <a:spLocks/>
          </p:cNvSpPr>
          <p:nvPr/>
        </p:nvSpPr>
        <p:spPr>
          <a:xfrm>
            <a:off x="169460" y="4830286"/>
            <a:ext cx="5503333" cy="1030395"/>
          </a:xfrm>
        </p:spPr>
        <p:txBody>
          <a:bodyPr lIns="0" rIns="0">
            <a:noAutofit/>
          </a:bodyPr>
          <a:lstStyle>
            <a:lvl1pPr algn="ctr" defTabSz="914400" rtl="0" eaLnBrk="1" latinLnBrk="0" hangingPunct="1">
              <a:lnSpc>
                <a:spcPct val="125000"/>
              </a:lnSpc>
              <a:spcBef>
                <a:spcPct val="0"/>
              </a:spcBef>
              <a:buNone/>
              <a:defRPr sz="2700" b="1" kern="1200">
                <a:solidFill>
                  <a:srgbClr val="085694"/>
                </a:solidFill>
                <a:latin typeface="+mj-lt"/>
                <a:ea typeface="+mj-ea"/>
                <a:cs typeface="+mj-cs"/>
              </a:defRPr>
            </a:lvl1pPr>
          </a:lstStyle>
          <a:p>
            <a:r>
              <a:rPr lang="en-US" sz="3200" dirty="0"/>
              <a:t>Knowledge Review: </a:t>
            </a:r>
            <a:br>
              <a:rPr lang="en-US" sz="3200" dirty="0"/>
            </a:br>
            <a:r>
              <a:rPr lang="en-US" sz="3200" dirty="0"/>
              <a:t>Governing Documents</a:t>
            </a:r>
          </a:p>
        </p:txBody>
      </p:sp>
      <p:sp>
        <p:nvSpPr>
          <p:cNvPr id="2" name="TextBox 1">
            <a:extLst>
              <a:ext uri="{FF2B5EF4-FFF2-40B4-BE49-F238E27FC236}">
                <a16:creationId xmlns:a16="http://schemas.microsoft.com/office/drawing/2014/main" id="{BB73C9A2-0756-248E-B5D8-431BC5A77135}"/>
              </a:ext>
            </a:extLst>
          </p:cNvPr>
          <p:cNvSpPr txBox="1"/>
          <p:nvPr/>
        </p:nvSpPr>
        <p:spPr>
          <a:xfrm>
            <a:off x="8347236" y="4765523"/>
            <a:ext cx="1132431" cy="584775"/>
          </a:xfrm>
          <a:prstGeom prst="rect">
            <a:avLst/>
          </a:prstGeom>
          <a:noFill/>
        </p:spPr>
        <p:txBody>
          <a:bodyPr wrap="square" rtlCol="0">
            <a:spAutoFit/>
          </a:bodyPr>
          <a:lstStyle/>
          <a:p>
            <a:r>
              <a:rPr lang="en-US" sz="3200" dirty="0">
                <a:solidFill>
                  <a:srgbClr val="045594"/>
                </a:solidFill>
              </a:rPr>
              <a:t>or</a:t>
            </a:r>
          </a:p>
        </p:txBody>
      </p:sp>
      <p:sp>
        <p:nvSpPr>
          <p:cNvPr id="3" name="TextBox 2">
            <a:extLst>
              <a:ext uri="{FF2B5EF4-FFF2-40B4-BE49-F238E27FC236}">
                <a16:creationId xmlns:a16="http://schemas.microsoft.com/office/drawing/2014/main" id="{CAE7A0C3-94DE-938F-23C7-8E39D55E2645}"/>
              </a:ext>
            </a:extLst>
          </p:cNvPr>
          <p:cNvSpPr txBox="1"/>
          <p:nvPr/>
        </p:nvSpPr>
        <p:spPr>
          <a:xfrm>
            <a:off x="9679069" y="4765523"/>
            <a:ext cx="1452911" cy="584775"/>
          </a:xfrm>
          <a:prstGeom prst="rect">
            <a:avLst/>
          </a:prstGeom>
          <a:noFill/>
        </p:spPr>
        <p:txBody>
          <a:bodyPr wrap="square" rtlCol="0">
            <a:spAutoFit/>
          </a:bodyPr>
          <a:lstStyle/>
          <a:p>
            <a:r>
              <a:rPr lang="en-US" sz="3200" b="1" dirty="0">
                <a:solidFill>
                  <a:srgbClr val="045594"/>
                </a:solidFill>
              </a:rPr>
              <a:t>False</a:t>
            </a:r>
          </a:p>
        </p:txBody>
      </p:sp>
      <p:cxnSp>
        <p:nvCxnSpPr>
          <p:cNvPr id="5" name="Straight Connector 4">
            <a:extLst>
              <a:ext uri="{FF2B5EF4-FFF2-40B4-BE49-F238E27FC236}">
                <a16:creationId xmlns:a16="http://schemas.microsoft.com/office/drawing/2014/main" id="{97693D87-152A-67B9-E53E-461BD8B3D907}"/>
              </a:ext>
            </a:extLst>
          </p:cNvPr>
          <p:cNvCxnSpPr/>
          <p:nvPr/>
        </p:nvCxnSpPr>
        <p:spPr>
          <a:xfrm>
            <a:off x="9884864" y="3637577"/>
            <a:ext cx="747539"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D5C08FD-E01C-F1C6-4251-4A3C180C4213}"/>
              </a:ext>
            </a:extLst>
          </p:cNvPr>
          <p:cNvSpPr txBox="1"/>
          <p:nvPr/>
        </p:nvSpPr>
        <p:spPr>
          <a:xfrm>
            <a:off x="9884864" y="3703173"/>
            <a:ext cx="1558319" cy="584775"/>
          </a:xfrm>
          <a:prstGeom prst="rect">
            <a:avLst/>
          </a:prstGeom>
          <a:noFill/>
        </p:spPr>
        <p:txBody>
          <a:bodyPr wrap="square" rtlCol="0">
            <a:spAutoFit/>
          </a:bodyPr>
          <a:lstStyle/>
          <a:p>
            <a:r>
              <a:rPr lang="en-US" sz="3200" dirty="0">
                <a:solidFill>
                  <a:srgbClr val="C00000"/>
                </a:solidFill>
              </a:rPr>
              <a:t>Prior to</a:t>
            </a:r>
          </a:p>
        </p:txBody>
      </p:sp>
    </p:spTree>
    <p:extLst>
      <p:ext uri="{BB962C8B-B14F-4D97-AF65-F5344CB8AC3E}">
        <p14:creationId xmlns:p14="http://schemas.microsoft.com/office/powerpoint/2010/main" val="2227821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par>
                          <p:cTn id="9" fill="hold">
                            <p:stCondLst>
                              <p:cond delay="0"/>
                            </p:stCondLst>
                            <p:childTnLst>
                              <p:par>
                                <p:cTn id="10" presetID="1" presetClass="entr" presetSubtype="0" fill="hold" grpId="0" nodeType="afterEffect">
                                  <p:stCondLst>
                                    <p:cond delay="750"/>
                                  </p:stCondLst>
                                  <p:childTnLst>
                                    <p:set>
                                      <p:cBhvr>
                                        <p:cTn id="11" dur="1" fill="hold">
                                          <p:stCondLst>
                                            <p:cond delay="0"/>
                                          </p:stCondLst>
                                        </p:cTn>
                                        <p:tgtEl>
                                          <p:spTgt spid="6"/>
                                        </p:tgtEl>
                                        <p:attrNameLst>
                                          <p:attrName>style.visibility</p:attrName>
                                        </p:attrNameLst>
                                      </p:cBhvr>
                                      <p:to>
                                        <p:strVal val="visible"/>
                                      </p:to>
                                    </p:set>
                                  </p:childTnLst>
                                </p:cTn>
                              </p:par>
                              <p:par>
                                <p:cTn id="12" presetID="1" presetClass="entr" presetSubtype="0" fill="hold" nodeType="withEffect">
                                  <p:stCondLst>
                                    <p:cond delay="75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1A851-64AF-0175-DE45-82DF4BFB4DFC}"/>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id="{2DC127BC-824C-E045-9F4E-42052258E8A9}"/>
              </a:ext>
            </a:extLst>
          </p:cNvPr>
          <p:cNvSpPr txBox="1"/>
          <p:nvPr/>
        </p:nvSpPr>
        <p:spPr>
          <a:xfrm>
            <a:off x="6049279" y="1656980"/>
            <a:ext cx="5309187" cy="2246769"/>
          </a:xfrm>
          <a:prstGeom prst="rect">
            <a:avLst/>
          </a:prstGeom>
          <a:noFill/>
        </p:spPr>
        <p:txBody>
          <a:bodyPr wrap="square" rtlCol="0">
            <a:spAutoFit/>
          </a:bodyPr>
          <a:lstStyle/>
          <a:p>
            <a:r>
              <a:rPr lang="en-US" sz="2800" dirty="0">
                <a:solidFill>
                  <a:srgbClr val="000000"/>
                </a:solidFill>
              </a:rPr>
              <a:t>The In-Lieu Letter replaces the PFA for projects that have the PE phase paid 100% by the local government.</a:t>
            </a:r>
          </a:p>
          <a:p>
            <a:endParaRPr lang="en-US" sz="2800" dirty="0">
              <a:solidFill>
                <a:srgbClr val="000000"/>
              </a:solidFill>
            </a:endParaRPr>
          </a:p>
        </p:txBody>
      </p:sp>
      <p:sp>
        <p:nvSpPr>
          <p:cNvPr id="23" name="TextBox 22">
            <a:extLst>
              <a:ext uri="{FF2B5EF4-FFF2-40B4-BE49-F238E27FC236}">
                <a16:creationId xmlns:a16="http://schemas.microsoft.com/office/drawing/2014/main" id="{D0452C8C-08CB-04A4-4FEA-4450D833C638}"/>
              </a:ext>
            </a:extLst>
          </p:cNvPr>
          <p:cNvSpPr txBox="1"/>
          <p:nvPr/>
        </p:nvSpPr>
        <p:spPr>
          <a:xfrm>
            <a:off x="6708547" y="4765523"/>
            <a:ext cx="1132431" cy="584775"/>
          </a:xfrm>
          <a:prstGeom prst="rect">
            <a:avLst/>
          </a:prstGeom>
          <a:noFill/>
        </p:spPr>
        <p:txBody>
          <a:bodyPr wrap="square" rtlCol="0">
            <a:spAutoFit/>
          </a:bodyPr>
          <a:lstStyle/>
          <a:p>
            <a:r>
              <a:rPr lang="en-US" sz="3200" b="1" dirty="0">
                <a:solidFill>
                  <a:srgbClr val="045594"/>
                </a:solidFill>
              </a:rPr>
              <a:t>True</a:t>
            </a:r>
          </a:p>
        </p:txBody>
      </p:sp>
      <p:pic>
        <p:nvPicPr>
          <p:cNvPr id="7" name="Picture Placeholder 18">
            <a:extLst>
              <a:ext uri="{FF2B5EF4-FFF2-40B4-BE49-F238E27FC236}">
                <a16:creationId xmlns:a16="http://schemas.microsoft.com/office/drawing/2014/main" id="{739DF29B-DB35-169E-9ECA-F3715771991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612" r="17612"/>
          <a:stretch/>
        </p:blipFill>
        <p:spPr>
          <a:xfrm>
            <a:off x="1050059" y="1275492"/>
            <a:ext cx="3397250" cy="3490031"/>
          </a:xfrm>
        </p:spPr>
      </p:pic>
      <p:sp>
        <p:nvSpPr>
          <p:cNvPr id="10" name="Title 11">
            <a:extLst>
              <a:ext uri="{FF2B5EF4-FFF2-40B4-BE49-F238E27FC236}">
                <a16:creationId xmlns:a16="http://schemas.microsoft.com/office/drawing/2014/main" id="{0A04CDC0-7A99-F201-74D2-142DE4E88713}"/>
              </a:ext>
            </a:extLst>
          </p:cNvPr>
          <p:cNvSpPr txBox="1">
            <a:spLocks/>
          </p:cNvSpPr>
          <p:nvPr/>
        </p:nvSpPr>
        <p:spPr>
          <a:xfrm>
            <a:off x="169460" y="4830286"/>
            <a:ext cx="5503333" cy="1030395"/>
          </a:xfrm>
        </p:spPr>
        <p:txBody>
          <a:bodyPr lIns="0" rIns="0">
            <a:noAutofit/>
          </a:bodyPr>
          <a:lstStyle>
            <a:lvl1pPr algn="ctr" defTabSz="914400" rtl="0" eaLnBrk="1" latinLnBrk="0" hangingPunct="1">
              <a:lnSpc>
                <a:spcPct val="125000"/>
              </a:lnSpc>
              <a:spcBef>
                <a:spcPct val="0"/>
              </a:spcBef>
              <a:buNone/>
              <a:defRPr sz="2700" b="1" kern="1200">
                <a:solidFill>
                  <a:srgbClr val="085694"/>
                </a:solidFill>
                <a:latin typeface="+mj-lt"/>
                <a:ea typeface="+mj-ea"/>
                <a:cs typeface="+mj-cs"/>
              </a:defRPr>
            </a:lvl1pPr>
          </a:lstStyle>
          <a:p>
            <a:r>
              <a:rPr lang="en-US" sz="3200" dirty="0"/>
              <a:t>Knowledge Review: </a:t>
            </a:r>
            <a:br>
              <a:rPr lang="en-US" sz="3200" dirty="0"/>
            </a:br>
            <a:r>
              <a:rPr lang="en-US" sz="3200" dirty="0"/>
              <a:t>Governing Documents</a:t>
            </a:r>
          </a:p>
        </p:txBody>
      </p:sp>
      <p:sp>
        <p:nvSpPr>
          <p:cNvPr id="2" name="TextBox 1">
            <a:extLst>
              <a:ext uri="{FF2B5EF4-FFF2-40B4-BE49-F238E27FC236}">
                <a16:creationId xmlns:a16="http://schemas.microsoft.com/office/drawing/2014/main" id="{D8331B62-2923-4AE0-C1B0-4F7CBAF838FB}"/>
              </a:ext>
            </a:extLst>
          </p:cNvPr>
          <p:cNvSpPr txBox="1"/>
          <p:nvPr/>
        </p:nvSpPr>
        <p:spPr>
          <a:xfrm>
            <a:off x="8347236" y="4765523"/>
            <a:ext cx="1132431" cy="584775"/>
          </a:xfrm>
          <a:prstGeom prst="rect">
            <a:avLst/>
          </a:prstGeom>
          <a:noFill/>
        </p:spPr>
        <p:txBody>
          <a:bodyPr wrap="square" rtlCol="0">
            <a:spAutoFit/>
          </a:bodyPr>
          <a:lstStyle/>
          <a:p>
            <a:r>
              <a:rPr lang="en-US" sz="3200" dirty="0">
                <a:solidFill>
                  <a:srgbClr val="045594"/>
                </a:solidFill>
              </a:rPr>
              <a:t>or</a:t>
            </a:r>
          </a:p>
        </p:txBody>
      </p:sp>
      <p:sp>
        <p:nvSpPr>
          <p:cNvPr id="3" name="TextBox 2">
            <a:extLst>
              <a:ext uri="{FF2B5EF4-FFF2-40B4-BE49-F238E27FC236}">
                <a16:creationId xmlns:a16="http://schemas.microsoft.com/office/drawing/2014/main" id="{242D1870-0A17-13D7-0041-B33A5F8B479C}"/>
              </a:ext>
            </a:extLst>
          </p:cNvPr>
          <p:cNvSpPr txBox="1"/>
          <p:nvPr/>
        </p:nvSpPr>
        <p:spPr>
          <a:xfrm>
            <a:off x="9679069" y="4765523"/>
            <a:ext cx="1452911" cy="584775"/>
          </a:xfrm>
          <a:prstGeom prst="rect">
            <a:avLst/>
          </a:prstGeom>
          <a:noFill/>
        </p:spPr>
        <p:txBody>
          <a:bodyPr wrap="square" rtlCol="0">
            <a:spAutoFit/>
          </a:bodyPr>
          <a:lstStyle/>
          <a:p>
            <a:r>
              <a:rPr lang="en-US" sz="3200" b="1" dirty="0">
                <a:solidFill>
                  <a:srgbClr val="045594"/>
                </a:solidFill>
              </a:rPr>
              <a:t>False</a:t>
            </a:r>
          </a:p>
        </p:txBody>
      </p:sp>
    </p:spTree>
    <p:extLst>
      <p:ext uri="{BB962C8B-B14F-4D97-AF65-F5344CB8AC3E}">
        <p14:creationId xmlns:p14="http://schemas.microsoft.com/office/powerpoint/2010/main" val="286357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FCD7E-E6C9-36DE-13AA-315B22ABFCB0}"/>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id="{70D8114A-73D5-CCC0-78BB-6E9BD0A77C7E}"/>
              </a:ext>
            </a:extLst>
          </p:cNvPr>
          <p:cNvSpPr txBox="1"/>
          <p:nvPr/>
        </p:nvSpPr>
        <p:spPr>
          <a:xfrm>
            <a:off x="5832754" y="869394"/>
            <a:ext cx="5309187" cy="2246769"/>
          </a:xfrm>
          <a:prstGeom prst="rect">
            <a:avLst/>
          </a:prstGeom>
          <a:noFill/>
        </p:spPr>
        <p:txBody>
          <a:bodyPr wrap="square" rtlCol="0">
            <a:spAutoFit/>
          </a:bodyPr>
          <a:lstStyle/>
          <a:p>
            <a:r>
              <a:rPr lang="en-US" sz="2800" dirty="0">
                <a:solidFill>
                  <a:srgbClr val="000000"/>
                </a:solidFill>
              </a:rPr>
              <a:t>This type of agreement is needed if the local government must pay for GDOT’s oversight of the project. </a:t>
            </a:r>
          </a:p>
          <a:p>
            <a:endParaRPr lang="en-US" sz="2800" dirty="0">
              <a:solidFill>
                <a:srgbClr val="000000"/>
              </a:solidFill>
            </a:endParaRPr>
          </a:p>
        </p:txBody>
      </p:sp>
      <p:pic>
        <p:nvPicPr>
          <p:cNvPr id="7" name="Picture Placeholder 18">
            <a:extLst>
              <a:ext uri="{FF2B5EF4-FFF2-40B4-BE49-F238E27FC236}">
                <a16:creationId xmlns:a16="http://schemas.microsoft.com/office/drawing/2014/main" id="{26CACDA3-7732-413E-67CB-13008B50479B}"/>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7612" r="17612"/>
          <a:stretch/>
        </p:blipFill>
        <p:spPr>
          <a:xfrm>
            <a:off x="1050059" y="1275492"/>
            <a:ext cx="3397250" cy="3490031"/>
          </a:xfrm>
        </p:spPr>
      </p:pic>
      <p:sp>
        <p:nvSpPr>
          <p:cNvPr id="10" name="Title 11">
            <a:extLst>
              <a:ext uri="{FF2B5EF4-FFF2-40B4-BE49-F238E27FC236}">
                <a16:creationId xmlns:a16="http://schemas.microsoft.com/office/drawing/2014/main" id="{2F15A741-C3F3-A25C-EB82-794B221867F8}"/>
              </a:ext>
            </a:extLst>
          </p:cNvPr>
          <p:cNvSpPr txBox="1">
            <a:spLocks/>
          </p:cNvSpPr>
          <p:nvPr/>
        </p:nvSpPr>
        <p:spPr>
          <a:xfrm>
            <a:off x="169460" y="4830286"/>
            <a:ext cx="5503333" cy="1030395"/>
          </a:xfrm>
        </p:spPr>
        <p:txBody>
          <a:bodyPr lIns="0" rIns="0">
            <a:noAutofit/>
          </a:bodyPr>
          <a:lstStyle>
            <a:lvl1pPr algn="ctr" defTabSz="914400" rtl="0" eaLnBrk="1" latinLnBrk="0" hangingPunct="1">
              <a:lnSpc>
                <a:spcPct val="125000"/>
              </a:lnSpc>
              <a:spcBef>
                <a:spcPct val="0"/>
              </a:spcBef>
              <a:buNone/>
              <a:defRPr sz="2700" b="1" kern="1200">
                <a:solidFill>
                  <a:srgbClr val="085694"/>
                </a:solidFill>
                <a:latin typeface="+mj-lt"/>
                <a:ea typeface="+mj-ea"/>
                <a:cs typeface="+mj-cs"/>
              </a:defRPr>
            </a:lvl1pPr>
          </a:lstStyle>
          <a:p>
            <a:r>
              <a:rPr lang="en-US" sz="3200" dirty="0"/>
              <a:t>Knowledge Review: </a:t>
            </a:r>
            <a:br>
              <a:rPr lang="en-US" sz="3200" dirty="0"/>
            </a:br>
            <a:r>
              <a:rPr lang="en-US" sz="3200" dirty="0"/>
              <a:t>Governing Documents</a:t>
            </a:r>
          </a:p>
        </p:txBody>
      </p:sp>
      <p:sp>
        <p:nvSpPr>
          <p:cNvPr id="4" name="TextBox 3">
            <a:extLst>
              <a:ext uri="{FF2B5EF4-FFF2-40B4-BE49-F238E27FC236}">
                <a16:creationId xmlns:a16="http://schemas.microsoft.com/office/drawing/2014/main" id="{24C97260-679C-D93B-2646-1C1C213E589D}"/>
              </a:ext>
            </a:extLst>
          </p:cNvPr>
          <p:cNvSpPr txBox="1"/>
          <p:nvPr/>
        </p:nvSpPr>
        <p:spPr>
          <a:xfrm>
            <a:off x="5919748" y="3020507"/>
            <a:ext cx="5309187" cy="3108543"/>
          </a:xfrm>
          <a:prstGeom prst="rect">
            <a:avLst/>
          </a:prstGeom>
          <a:noFill/>
        </p:spPr>
        <p:txBody>
          <a:bodyPr wrap="square" rtlCol="0">
            <a:spAutoFit/>
          </a:bodyPr>
          <a:lstStyle/>
          <a:p>
            <a:pPr marL="514350" indent="-514350">
              <a:buAutoNum type="alphaLcPeriod"/>
            </a:pPr>
            <a:r>
              <a:rPr lang="en-US" sz="2800" dirty="0">
                <a:solidFill>
                  <a:srgbClr val="000000"/>
                </a:solidFill>
              </a:rPr>
              <a:t>Specific Activity Agreement</a:t>
            </a:r>
          </a:p>
          <a:p>
            <a:endParaRPr lang="en-US" sz="2800" dirty="0">
              <a:solidFill>
                <a:srgbClr val="000000"/>
              </a:solidFill>
            </a:endParaRPr>
          </a:p>
          <a:p>
            <a:pPr>
              <a:tabLst>
                <a:tab pos="512763" algn="l"/>
              </a:tabLst>
            </a:pPr>
            <a:r>
              <a:rPr lang="en-US" sz="2800" dirty="0">
                <a:solidFill>
                  <a:srgbClr val="000000"/>
                </a:solidFill>
              </a:rPr>
              <a:t>b.  Memorandum of Agreement</a:t>
            </a:r>
          </a:p>
          <a:p>
            <a:endParaRPr lang="en-US" sz="2800" dirty="0">
              <a:solidFill>
                <a:srgbClr val="000000"/>
              </a:solidFill>
            </a:endParaRPr>
          </a:p>
          <a:p>
            <a:pPr>
              <a:tabLst>
                <a:tab pos="463550" algn="l"/>
              </a:tabLst>
            </a:pPr>
            <a:r>
              <a:rPr lang="en-US" sz="2800" dirty="0">
                <a:solidFill>
                  <a:srgbClr val="000000"/>
                </a:solidFill>
              </a:rPr>
              <a:t>c.  Project Framework 	Agreement</a:t>
            </a:r>
          </a:p>
          <a:p>
            <a:pPr marL="514350" indent="-514350">
              <a:buAutoNum type="alphaLcPeriod"/>
            </a:pPr>
            <a:endParaRPr lang="en-US" sz="2800" dirty="0">
              <a:solidFill>
                <a:srgbClr val="000000"/>
              </a:solidFill>
            </a:endParaRPr>
          </a:p>
        </p:txBody>
      </p:sp>
    </p:spTree>
    <p:extLst>
      <p:ext uri="{BB962C8B-B14F-4D97-AF65-F5344CB8AC3E}">
        <p14:creationId xmlns:p14="http://schemas.microsoft.com/office/powerpoint/2010/main" val="122471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AF7A8916-15A3-4F5F-8EA1-C3343A191C0B}" vid="{F1444CB1-BE90-455C-B903-CD5EB8D0D2AB}"/>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AF7A8916-15A3-4F5F-8EA1-C3343A191C0B}" vid="{ECAA7858-7070-413F-998C-316DF8FA0C64}"/>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AF7A8916-15A3-4F5F-8EA1-C3343A191C0B}" vid="{BC9A7A9D-D8DA-4E37-8CEA-C97A2153F8A5}"/>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AF7A8916-15A3-4F5F-8EA1-C3343A191C0B}" vid="{713850D2-05E0-4F60-90C2-7BBE6A1B1BC4}"/>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AF7A8916-15A3-4F5F-8EA1-C3343A191C0B}" vid="{A5DAAF94-FFAC-4717-B94A-5114CC30F6B1}"/>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Widescreen_v2</Template>
  <TotalTime>288</TotalTime>
  <Words>1820</Words>
  <Application>Microsoft Office PowerPoint</Application>
  <PresentationFormat>Widescreen</PresentationFormat>
  <Paragraphs>195</Paragraphs>
  <Slides>41</Slides>
  <Notes>19</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41</vt:i4>
      </vt:variant>
    </vt:vector>
  </HeadingPairs>
  <TitlesOfParts>
    <vt:vector size="53" baseType="lpstr">
      <vt:lpstr>Aptos</vt:lpstr>
      <vt:lpstr>Arial</vt:lpstr>
      <vt:lpstr>Calibri</vt:lpstr>
      <vt:lpstr>Courier New</vt:lpstr>
      <vt:lpstr>HelveticaNeueLT Com 55 Roman</vt:lpstr>
      <vt:lpstr>ITC Avant Garde Std Md</vt:lpstr>
      <vt:lpstr>Segoe UI</vt:lpstr>
      <vt:lpstr>Title Slide Option #1</vt:lpstr>
      <vt:lpstr>Title Slide Option #2</vt:lpstr>
      <vt:lpstr>One Vertical Photo on Right Layout</vt:lpstr>
      <vt:lpstr>Three Horizontal Photos at Bottom Layout</vt:lpstr>
      <vt:lpstr>Two Horizontal Photos on Right  Layout</vt:lpstr>
      <vt:lpstr>Project Agreements with Local Governments for Federal-Aid Projects</vt:lpstr>
      <vt:lpstr>Learning Objectives</vt:lpstr>
      <vt:lpstr>Knowledge Review:  Governing Documents</vt:lpstr>
      <vt:lpstr>Knowledge Review:  Governing Documents</vt:lpstr>
      <vt:lpstr>PowerPoint Presentation</vt:lpstr>
      <vt:lpstr>PowerPoint Presentation</vt:lpstr>
      <vt:lpstr>PowerPoint Presentation</vt:lpstr>
      <vt:lpstr>PowerPoint Presentation</vt:lpstr>
      <vt:lpstr>PowerPoint Presentation</vt:lpstr>
      <vt:lpstr>PowerPoint Presentation</vt:lpstr>
      <vt:lpstr>SPECIFIC ACTIVITY AGREEMENT (SAA)   </vt:lpstr>
      <vt:lpstr>SPECIFIC ACTIVITY AGREEMENT (SAA)  MOWING AND MAINTENANCE AGREEMENT (M&amp;MA) </vt:lpstr>
      <vt:lpstr>SPECIFIC ACTIVITY AGREEMENT (SAA)  LIGHTING AGREEMENT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PowerPoint Presentation</vt:lpstr>
      <vt:lpstr> </vt:lpstr>
      <vt:lpstr> </vt:lpstr>
      <vt:lpstr> </vt:lpstr>
      <vt:lpstr> </vt:lpstr>
      <vt:lpstr>PowerPoint Presentation</vt:lpstr>
      <vt:lpstr> </vt:lpstr>
      <vt:lpstr> </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3</cp:revision>
  <cp:lastPrinted>2018-07-03T12:41:58Z</cp:lastPrinted>
  <dcterms:created xsi:type="dcterms:W3CDTF">2025-09-15T19:38:45Z</dcterms:created>
  <dcterms:modified xsi:type="dcterms:W3CDTF">2025-10-28T00:39:15Z</dcterms:modified>
</cp:coreProperties>
</file>